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86" r:id="rId4"/>
    <p:sldId id="287" r:id="rId5"/>
    <p:sldId id="288" r:id="rId6"/>
    <p:sldId id="289" r:id="rId7"/>
    <p:sldId id="280" r:id="rId8"/>
    <p:sldId id="283" r:id="rId9"/>
    <p:sldId id="284" r:id="rId10"/>
    <p:sldId id="281" r:id="rId11"/>
    <p:sldId id="290" r:id="rId12"/>
    <p:sldId id="257" r:id="rId13"/>
    <p:sldId id="258" r:id="rId14"/>
    <p:sldId id="291" r:id="rId15"/>
    <p:sldId id="292" r:id="rId16"/>
    <p:sldId id="293" r:id="rId17"/>
    <p:sldId id="294" r:id="rId18"/>
    <p:sldId id="295" r:id="rId19"/>
    <p:sldId id="259" r:id="rId20"/>
    <p:sldId id="260" r:id="rId21"/>
    <p:sldId id="262" r:id="rId22"/>
    <p:sldId id="263" r:id="rId23"/>
    <p:sldId id="261" r:id="rId24"/>
    <p:sldId id="264" r:id="rId25"/>
    <p:sldId id="265" r:id="rId26"/>
    <p:sldId id="270" r:id="rId27"/>
    <p:sldId id="269" r:id="rId28"/>
    <p:sldId id="279" r:id="rId29"/>
    <p:sldId id="268" r:id="rId30"/>
    <p:sldId id="266" r:id="rId31"/>
    <p:sldId id="267" r:id="rId32"/>
    <p:sldId id="271" r:id="rId33"/>
    <p:sldId id="272" r:id="rId34"/>
    <p:sldId id="273" r:id="rId35"/>
    <p:sldId id="274" r:id="rId36"/>
    <p:sldId id="275" r:id="rId37"/>
    <p:sldId id="276" r:id="rId38"/>
    <p:sldId id="277" r:id="rId39"/>
    <p:sldId id="278"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5AA3-07F1-46FE-A26C-FE97282D1C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5148B-0913-471E-89B9-536DCDB4A9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2AE9BF-FDE0-4B93-86FC-2667B2A42EB2}"/>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FC885DE2-D82A-4F1A-A244-BEECC8AD4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3C985-8BD4-46D8-A864-539FF1B89C42}"/>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362554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E368-3047-4B80-9B8D-6DDDA2C08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091D6-1B0F-436D-899B-423052CE9D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2F446-8CEA-4692-B389-59F9CCC6C7BC}"/>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37B66CB6-1ED9-4CF6-B910-5360D9BB5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BB5AF-4A98-4CD4-9187-8068D091D45E}"/>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233067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DCB16B-8D33-4D3B-B87D-21CFD46AB2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107EB9-D0C5-4CC1-AC09-EE52D1D8BB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7F376-E6B6-4017-B10E-53F7B53762F4}"/>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9F928D22-3A38-4188-ADE3-3C7968D11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CC3C0-6916-4362-8CE6-B1EF32DA3491}"/>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400608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3264-88F5-4170-9464-2CBAF31F0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BC598-1B26-4C74-9C98-055BF04045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55844-D372-4F05-BD59-4999CF293915}"/>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C5C24E98-29D7-46FF-8D72-61D5029ED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8187D-4A00-4136-8445-A0599401E7FD}"/>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213569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044F-3A9A-4A43-A2D6-48024AE712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A2C31B-69DC-4AE7-B3E6-746D97590E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FC615-C689-48A0-9F6A-D78450CAA4D1}"/>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DC961FEB-2626-4181-979A-1F789F2B2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3A2C2-DAA6-4C62-A2CC-57A9969AF07C}"/>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92416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869C-480F-4892-99AB-0552D4107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CCCE-1B87-48FE-BFA3-E3C76506E5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2A23DA-8872-4AE6-93A1-48AC74F0CF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FD5A83-4B85-4B20-83F9-4C2575C0F30F}"/>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6" name="Footer Placeholder 5">
            <a:extLst>
              <a:ext uri="{FF2B5EF4-FFF2-40B4-BE49-F238E27FC236}">
                <a16:creationId xmlns:a16="http://schemas.microsoft.com/office/drawing/2014/main" id="{0A99C51A-800A-41A7-A119-ACC8CB28E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7717D1-8FA5-4620-BBE0-F5BA8964AC74}"/>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45758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3EC3-062F-43EA-B57C-E64337A8C3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C053B-E7CA-4C62-8D80-810D540CE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D8038-146C-4B91-B608-F8835EC91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2B0561-BD86-47DB-A2A5-C3F3812C8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D59455-E1FA-48F4-901E-12C6F3DF0E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35AC2C-1FE4-421B-AD9F-9CF2CA1AA9DD}"/>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8" name="Footer Placeholder 7">
            <a:extLst>
              <a:ext uri="{FF2B5EF4-FFF2-40B4-BE49-F238E27FC236}">
                <a16:creationId xmlns:a16="http://schemas.microsoft.com/office/drawing/2014/main" id="{D89D9385-891E-4C87-8213-18C21EA260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9195-05D2-4F79-8D56-6838F76A28D6}"/>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217304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7BDC-ED29-458E-810A-4A7AA1EF57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1F7A1D-9DEC-43AA-8B30-C3CBFBDA0C94}"/>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4" name="Footer Placeholder 3">
            <a:extLst>
              <a:ext uri="{FF2B5EF4-FFF2-40B4-BE49-F238E27FC236}">
                <a16:creationId xmlns:a16="http://schemas.microsoft.com/office/drawing/2014/main" id="{73064513-0901-47E6-9B72-34AC313302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C310F2-EF0F-4E5F-BDD5-0645E697E8C1}"/>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390278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5FCEB-A30E-46F8-AEBF-17F6C5E36692}"/>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3" name="Footer Placeholder 2">
            <a:extLst>
              <a:ext uri="{FF2B5EF4-FFF2-40B4-BE49-F238E27FC236}">
                <a16:creationId xmlns:a16="http://schemas.microsoft.com/office/drawing/2014/main" id="{185D4812-6EC3-43AF-B518-905D0C1137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56C7C2-F517-40A6-BAE6-636675A4C6D7}"/>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230987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99CC9-39A6-49B0-8FAB-06C323CBC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2BBBE3-F375-4980-BF99-63EEC77374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AB5534-95CD-47A4-8B8F-0DC5E25B6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9CFCE-5BCF-4C7E-9CCD-8B3973FAF7F4}"/>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6" name="Footer Placeholder 5">
            <a:extLst>
              <a:ext uri="{FF2B5EF4-FFF2-40B4-BE49-F238E27FC236}">
                <a16:creationId xmlns:a16="http://schemas.microsoft.com/office/drawing/2014/main" id="{744C2857-9C56-4655-9F76-48E9A6CE8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CF5B2B-9A61-4DFE-9969-256AAEFBB96E}"/>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150011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1524-8A44-4732-B58A-F8C3E9919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E6021-4661-4E95-92C0-403B9D260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0353B9-68F0-49C7-8F4B-461B79437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8B117-AF44-4387-BE55-79D448B3A25C}"/>
              </a:ext>
            </a:extLst>
          </p:cNvPr>
          <p:cNvSpPr>
            <a:spLocks noGrp="1"/>
          </p:cNvSpPr>
          <p:nvPr>
            <p:ph type="dt" sz="half" idx="10"/>
          </p:nvPr>
        </p:nvSpPr>
        <p:spPr/>
        <p:txBody>
          <a:bodyPr/>
          <a:lstStyle/>
          <a:p>
            <a:fld id="{9D6CD51E-7700-4B22-904B-133FA678C6E4}" type="datetimeFigureOut">
              <a:rPr lang="en-US" smtClean="0"/>
              <a:t>1/31/2022</a:t>
            </a:fld>
            <a:endParaRPr lang="en-US"/>
          </a:p>
        </p:txBody>
      </p:sp>
      <p:sp>
        <p:nvSpPr>
          <p:cNvPr id="6" name="Footer Placeholder 5">
            <a:extLst>
              <a:ext uri="{FF2B5EF4-FFF2-40B4-BE49-F238E27FC236}">
                <a16:creationId xmlns:a16="http://schemas.microsoft.com/office/drawing/2014/main" id="{CAC68CD1-1086-4CB3-9820-C9567FD35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47373-C16E-48CD-AF92-2C0D57289DA3}"/>
              </a:ext>
            </a:extLst>
          </p:cNvPr>
          <p:cNvSpPr>
            <a:spLocks noGrp="1"/>
          </p:cNvSpPr>
          <p:nvPr>
            <p:ph type="sldNum" sz="quarter" idx="12"/>
          </p:nvPr>
        </p:nvSpPr>
        <p:spPr/>
        <p:txBody>
          <a:bodyPr/>
          <a:lstStyle/>
          <a:p>
            <a:fld id="{E237BD40-A732-4BE3-BC1E-13E98EED8EC0}" type="slidenum">
              <a:rPr lang="en-US" smtClean="0"/>
              <a:t>‹#›</a:t>
            </a:fld>
            <a:endParaRPr lang="en-US"/>
          </a:p>
        </p:txBody>
      </p:sp>
    </p:spTree>
    <p:extLst>
      <p:ext uri="{BB962C8B-B14F-4D97-AF65-F5344CB8AC3E}">
        <p14:creationId xmlns:p14="http://schemas.microsoft.com/office/powerpoint/2010/main" val="893352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BE51C-BF20-4CF1-9E43-88DE09581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DCC97E-06CA-49B2-B3D8-04A44C6FD7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99B53-84FD-4B26-BE25-401EB63B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CD51E-7700-4B22-904B-133FA678C6E4}" type="datetimeFigureOut">
              <a:rPr lang="en-US" smtClean="0"/>
              <a:t>1/31/2022</a:t>
            </a:fld>
            <a:endParaRPr lang="en-US"/>
          </a:p>
        </p:txBody>
      </p:sp>
      <p:sp>
        <p:nvSpPr>
          <p:cNvPr id="5" name="Footer Placeholder 4">
            <a:extLst>
              <a:ext uri="{FF2B5EF4-FFF2-40B4-BE49-F238E27FC236}">
                <a16:creationId xmlns:a16="http://schemas.microsoft.com/office/drawing/2014/main" id="{FBBC5B8C-25ED-45F3-819C-3AA9E7B6C0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24B3B7-1CA8-42DC-B926-EEEAC082E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7BD40-A732-4BE3-BC1E-13E98EED8EC0}" type="slidenum">
              <a:rPr lang="en-US" smtClean="0"/>
              <a:t>‹#›</a:t>
            </a:fld>
            <a:endParaRPr lang="en-US"/>
          </a:p>
        </p:txBody>
      </p:sp>
    </p:spTree>
    <p:extLst>
      <p:ext uri="{BB962C8B-B14F-4D97-AF65-F5344CB8AC3E}">
        <p14:creationId xmlns:p14="http://schemas.microsoft.com/office/powerpoint/2010/main" val="514234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694F5DE-F139-46CD-A419-4563C8FA1227}"/>
              </a:ext>
            </a:extLst>
          </p:cNvPr>
          <p:cNvSpPr txBox="1"/>
          <p:nvPr/>
        </p:nvSpPr>
        <p:spPr>
          <a:xfrm>
            <a:off x="2729132" y="668567"/>
            <a:ext cx="6977575" cy="579646"/>
          </a:xfrm>
          <a:prstGeom prst="rect">
            <a:avLst/>
          </a:prstGeom>
          <a:noFill/>
        </p:spPr>
        <p:txBody>
          <a:bodyPr wrap="square" rtlCol="0">
            <a:spAutoFit/>
          </a:bodyPr>
          <a:lstStyle/>
          <a:p>
            <a:pPr marL="309880" marR="628650" algn="ctr">
              <a:lnSpc>
                <a:spcPts val="1375"/>
              </a:lnSpc>
              <a:spcBef>
                <a:spcPts val="20"/>
              </a:spcBef>
              <a:spcAft>
                <a:spcPts val="0"/>
              </a:spcAft>
            </a:pPr>
            <a:endParaRPr lang="en-US" sz="2000" b="1" dirty="0">
              <a:solidFill>
                <a:schemeClr val="tx2">
                  <a:lumMod val="50000"/>
                </a:schemeClr>
              </a:solidFill>
              <a:effectLst/>
              <a:latin typeface="Times New Roman" panose="02020603050405020304" pitchFamily="18" charset="0"/>
              <a:ea typeface="Times New Roman" panose="02020603050405020304" pitchFamily="18" charset="0"/>
            </a:endParaRPr>
          </a:p>
          <a:p>
            <a:pPr algn="ctr"/>
            <a:endParaRPr lang="en-US" sz="2000" dirty="0"/>
          </a:p>
        </p:txBody>
      </p:sp>
      <p:sp>
        <p:nvSpPr>
          <p:cNvPr id="15" name="TextBox 14">
            <a:extLst>
              <a:ext uri="{FF2B5EF4-FFF2-40B4-BE49-F238E27FC236}">
                <a16:creationId xmlns:a16="http://schemas.microsoft.com/office/drawing/2014/main" id="{37E8049A-A2D0-48EC-93AA-84E34730CD2E}"/>
              </a:ext>
            </a:extLst>
          </p:cNvPr>
          <p:cNvSpPr txBox="1"/>
          <p:nvPr/>
        </p:nvSpPr>
        <p:spPr>
          <a:xfrm>
            <a:off x="1645920" y="2388266"/>
            <a:ext cx="9228406" cy="523220"/>
          </a:xfrm>
          <a:prstGeom prst="rect">
            <a:avLst/>
          </a:prstGeom>
          <a:noFill/>
        </p:spPr>
        <p:txBody>
          <a:bodyPr wrap="square" rtlCol="0">
            <a:spAutoFit/>
          </a:bodyPr>
          <a:lstStyle/>
          <a:p>
            <a:pPr algn="ctr"/>
            <a:r>
              <a:rPr lang="en-US" sz="2800" b="1" u="sng" dirty="0"/>
              <a:t>VEHICLE SHOWROOM MANAGEMENT SYSTEM</a:t>
            </a:r>
          </a:p>
        </p:txBody>
      </p:sp>
      <p:sp>
        <p:nvSpPr>
          <p:cNvPr id="18" name="TextBox 17">
            <a:extLst>
              <a:ext uri="{FF2B5EF4-FFF2-40B4-BE49-F238E27FC236}">
                <a16:creationId xmlns:a16="http://schemas.microsoft.com/office/drawing/2014/main" id="{F4564D0F-80FB-4E7C-A45E-FB82197D36A3}"/>
              </a:ext>
            </a:extLst>
          </p:cNvPr>
          <p:cNvSpPr txBox="1"/>
          <p:nvPr/>
        </p:nvSpPr>
        <p:spPr>
          <a:xfrm>
            <a:off x="2461845" y="3184635"/>
            <a:ext cx="7666893" cy="400110"/>
          </a:xfrm>
          <a:prstGeom prst="rect">
            <a:avLst/>
          </a:prstGeom>
          <a:noFill/>
        </p:spPr>
        <p:txBody>
          <a:bodyPr wrap="square" rtlCol="0">
            <a:spAutoFit/>
          </a:bodyPr>
          <a:lstStyle/>
          <a:p>
            <a:pPr algn="ctr"/>
            <a:r>
              <a:rPr lang="en-US" sz="2000" dirty="0">
                <a:latin typeface="Bahnschrift SemiBold" panose="020B0502040204020203" pitchFamily="34" charset="0"/>
              </a:rPr>
              <a:t>V SEMESTER </a:t>
            </a:r>
            <a:r>
              <a:rPr lang="en-US" sz="2000" spc="-55" dirty="0">
                <a:latin typeface="Bahnschrift SemiBold" panose="020B0502040204020203" pitchFamily="34" charset="0"/>
              </a:rPr>
              <a:t>DATABASE </a:t>
            </a:r>
            <a:r>
              <a:rPr lang="en-US" sz="2000" spc="-10" dirty="0">
                <a:latin typeface="Bahnschrift SemiBold" panose="020B0502040204020203" pitchFamily="34" charset="0"/>
              </a:rPr>
              <a:t>MANAGEMENT </a:t>
            </a:r>
            <a:r>
              <a:rPr lang="en-US" sz="2000" spc="-20" dirty="0">
                <a:latin typeface="Bahnschrift SemiBold" panose="020B0502040204020203" pitchFamily="34" charset="0"/>
              </a:rPr>
              <a:t>SYSTEM </a:t>
            </a:r>
            <a:r>
              <a:rPr lang="en-US" sz="2000" spc="-130" dirty="0">
                <a:latin typeface="Bahnschrift SemiBold" panose="020B0502040204020203" pitchFamily="34" charset="0"/>
                <a:cs typeface="Arial"/>
              </a:rPr>
              <a:t>–</a:t>
            </a:r>
            <a:r>
              <a:rPr lang="en-US" sz="2000" spc="-20" dirty="0">
                <a:latin typeface="Bahnschrift SemiBold" panose="020B0502040204020203" pitchFamily="34" charset="0"/>
                <a:cs typeface="Arial"/>
              </a:rPr>
              <a:t>MINI</a:t>
            </a:r>
            <a:r>
              <a:rPr lang="en-US" sz="2000" spc="260" dirty="0">
                <a:latin typeface="Bahnschrift SemiBold" panose="020B0502040204020203" pitchFamily="34" charset="0"/>
                <a:cs typeface="Arial"/>
              </a:rPr>
              <a:t> </a:t>
            </a:r>
            <a:r>
              <a:rPr lang="en-US" sz="2000" spc="-15" dirty="0">
                <a:latin typeface="Bahnschrift SemiBold" panose="020B0502040204020203" pitchFamily="34" charset="0"/>
              </a:rPr>
              <a:t>PROJECT</a:t>
            </a:r>
            <a:endParaRPr lang="en-US" sz="2000" dirty="0">
              <a:latin typeface="Bahnschrift SemiBold" panose="020B0502040204020203" pitchFamily="34" charset="0"/>
            </a:endParaRPr>
          </a:p>
        </p:txBody>
      </p:sp>
      <p:sp>
        <p:nvSpPr>
          <p:cNvPr id="22" name="TextBox 21">
            <a:extLst>
              <a:ext uri="{FF2B5EF4-FFF2-40B4-BE49-F238E27FC236}">
                <a16:creationId xmlns:a16="http://schemas.microsoft.com/office/drawing/2014/main" id="{E48969F4-D77E-4863-9959-712510EAA7FA}"/>
              </a:ext>
            </a:extLst>
          </p:cNvPr>
          <p:cNvSpPr txBox="1"/>
          <p:nvPr/>
        </p:nvSpPr>
        <p:spPr>
          <a:xfrm>
            <a:off x="4258993" y="3673228"/>
            <a:ext cx="3731456" cy="400110"/>
          </a:xfrm>
          <a:prstGeom prst="rect">
            <a:avLst/>
          </a:prstGeom>
          <a:noFill/>
        </p:spPr>
        <p:txBody>
          <a:bodyPr wrap="square">
            <a:spAutoFit/>
          </a:bodyPr>
          <a:lstStyle/>
          <a:p>
            <a:pPr algn="ctr"/>
            <a:r>
              <a:rPr lang="en-US" sz="2000" b="1" spc="-10" dirty="0"/>
              <a:t>Course Code</a:t>
            </a:r>
            <a:r>
              <a:rPr lang="en-US" sz="2000" b="1" spc="-10"/>
              <a:t>:18CSL58 </a:t>
            </a:r>
            <a:endParaRPr lang="en-US" sz="2000" b="1" dirty="0"/>
          </a:p>
        </p:txBody>
      </p:sp>
      <p:sp>
        <p:nvSpPr>
          <p:cNvPr id="23" name="TextBox 22">
            <a:extLst>
              <a:ext uri="{FF2B5EF4-FFF2-40B4-BE49-F238E27FC236}">
                <a16:creationId xmlns:a16="http://schemas.microsoft.com/office/drawing/2014/main" id="{6CAAB594-F194-4E0E-A825-63F9042A76AE}"/>
              </a:ext>
            </a:extLst>
          </p:cNvPr>
          <p:cNvSpPr txBox="1"/>
          <p:nvPr/>
        </p:nvSpPr>
        <p:spPr>
          <a:xfrm>
            <a:off x="2729132" y="4304714"/>
            <a:ext cx="6977575" cy="1015663"/>
          </a:xfrm>
          <a:prstGeom prst="rect">
            <a:avLst/>
          </a:prstGeom>
          <a:noFill/>
        </p:spPr>
        <p:txBody>
          <a:bodyPr wrap="square" rtlCol="0">
            <a:spAutoFit/>
          </a:bodyPr>
          <a:lstStyle/>
          <a:p>
            <a:pPr algn="ctr"/>
            <a:r>
              <a:rPr lang="en-US" sz="2000" b="1" dirty="0"/>
              <a:t>Team Members</a:t>
            </a:r>
          </a:p>
          <a:p>
            <a:pPr algn="ctr"/>
            <a:r>
              <a:rPr lang="en-US" sz="2000" dirty="0" err="1"/>
              <a:t>Rehan</a:t>
            </a:r>
            <a:r>
              <a:rPr lang="en-US" sz="2000" dirty="0"/>
              <a:t> </a:t>
            </a:r>
            <a:r>
              <a:rPr lang="en-US" sz="2000" dirty="0" err="1"/>
              <a:t>Nadeemulla</a:t>
            </a:r>
            <a:r>
              <a:rPr lang="en-US" sz="2000" dirty="0"/>
              <a:t>        1MV19CS092</a:t>
            </a:r>
          </a:p>
          <a:p>
            <a:pPr algn="ctr"/>
            <a:r>
              <a:rPr lang="en-US" sz="2000" dirty="0" err="1"/>
              <a:t>Shrey</a:t>
            </a:r>
            <a:r>
              <a:rPr lang="en-US" sz="2000" dirty="0"/>
              <a:t> Raj                          1MV19CS102</a:t>
            </a:r>
          </a:p>
        </p:txBody>
      </p:sp>
      <p:sp>
        <p:nvSpPr>
          <p:cNvPr id="25" name="TextBox 24">
            <a:extLst>
              <a:ext uri="{FF2B5EF4-FFF2-40B4-BE49-F238E27FC236}">
                <a16:creationId xmlns:a16="http://schemas.microsoft.com/office/drawing/2014/main" id="{7407C91E-6CE1-4625-8BF6-FB3623D2A044}"/>
              </a:ext>
            </a:extLst>
          </p:cNvPr>
          <p:cNvSpPr txBox="1"/>
          <p:nvPr/>
        </p:nvSpPr>
        <p:spPr>
          <a:xfrm>
            <a:off x="2877721" y="5642459"/>
            <a:ext cx="6835140" cy="1220847"/>
          </a:xfrm>
          <a:prstGeom prst="rect">
            <a:avLst/>
          </a:prstGeom>
          <a:noFill/>
        </p:spPr>
        <p:txBody>
          <a:bodyPr wrap="square">
            <a:spAutoFit/>
          </a:bodyPr>
          <a:lstStyle/>
          <a:p>
            <a:pPr algn="ctr">
              <a:lnSpc>
                <a:spcPct val="100000"/>
              </a:lnSpc>
              <a:spcBef>
                <a:spcPts val="760"/>
              </a:spcBef>
            </a:pPr>
            <a:r>
              <a:rPr lang="en-US" sz="2000" b="1" spc="-5" dirty="0">
                <a:latin typeface="Carlito"/>
                <a:cs typeface="Carlito"/>
              </a:rPr>
              <a:t>DEPARTMENT OF COMPUTER SCIENCE AND ENGINEERING</a:t>
            </a:r>
          </a:p>
          <a:p>
            <a:pPr algn="ctr">
              <a:lnSpc>
                <a:spcPct val="100000"/>
              </a:lnSpc>
              <a:spcBef>
                <a:spcPts val="760"/>
              </a:spcBef>
            </a:pPr>
            <a:r>
              <a:rPr lang="en-US" sz="2000" spc="-5" dirty="0">
                <a:latin typeface="Carlito"/>
                <a:cs typeface="Carlito"/>
              </a:rPr>
              <a:t>2021-2022, Odd Semester</a:t>
            </a:r>
          </a:p>
          <a:p>
            <a:pPr algn="ctr">
              <a:lnSpc>
                <a:spcPct val="100000"/>
              </a:lnSpc>
              <a:spcBef>
                <a:spcPts val="760"/>
              </a:spcBef>
            </a:pPr>
            <a:endParaRPr lang="en-US" sz="2000" dirty="0">
              <a:latin typeface="Carlito"/>
              <a:cs typeface="Carlito"/>
            </a:endParaRPr>
          </a:p>
        </p:txBody>
      </p:sp>
      <p:pic>
        <p:nvPicPr>
          <p:cNvPr id="28" name="Picture 27">
            <a:extLst>
              <a:ext uri="{FF2B5EF4-FFF2-40B4-BE49-F238E27FC236}">
                <a16:creationId xmlns:a16="http://schemas.microsoft.com/office/drawing/2014/main" id="{B23B1F09-EE5A-486B-89D8-D3CACB8DACF7}"/>
              </a:ext>
            </a:extLst>
          </p:cNvPr>
          <p:cNvPicPr>
            <a:picLocks noChangeAspect="1"/>
          </p:cNvPicPr>
          <p:nvPr/>
        </p:nvPicPr>
        <p:blipFill>
          <a:blip r:embed="rId2"/>
          <a:stretch>
            <a:fillRect/>
          </a:stretch>
        </p:blipFill>
        <p:spPr>
          <a:xfrm>
            <a:off x="389793" y="416792"/>
            <a:ext cx="1889174" cy="1698326"/>
          </a:xfrm>
          <a:prstGeom prst="rect">
            <a:avLst/>
          </a:prstGeom>
        </p:spPr>
      </p:pic>
      <p:pic>
        <p:nvPicPr>
          <p:cNvPr id="32" name="Picture 31">
            <a:extLst>
              <a:ext uri="{FF2B5EF4-FFF2-40B4-BE49-F238E27FC236}">
                <a16:creationId xmlns:a16="http://schemas.microsoft.com/office/drawing/2014/main" id="{4C346995-013A-4D6C-8C55-C33E9F9C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967" y="440502"/>
            <a:ext cx="9144510" cy="1716387"/>
          </a:xfrm>
          <a:prstGeom prst="rect">
            <a:avLst/>
          </a:prstGeom>
        </p:spPr>
      </p:pic>
    </p:spTree>
    <p:extLst>
      <p:ext uri="{BB962C8B-B14F-4D97-AF65-F5344CB8AC3E}">
        <p14:creationId xmlns:p14="http://schemas.microsoft.com/office/powerpoint/2010/main" val="1525775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F694-3547-4CD7-AB3B-F2720ED7692D}"/>
              </a:ext>
            </a:extLst>
          </p:cNvPr>
          <p:cNvSpPr>
            <a:spLocks noGrp="1"/>
          </p:cNvSpPr>
          <p:nvPr>
            <p:ph type="title"/>
          </p:nvPr>
        </p:nvSpPr>
        <p:spPr/>
        <p:txBody>
          <a:bodyPr/>
          <a:lstStyle/>
          <a:p>
            <a:r>
              <a:rPr lang="en-US" u="sng" dirty="0"/>
              <a:t>Functionalities:</a:t>
            </a:r>
          </a:p>
        </p:txBody>
      </p:sp>
      <p:sp>
        <p:nvSpPr>
          <p:cNvPr id="3" name="Content Placeholder 2">
            <a:extLst>
              <a:ext uri="{FF2B5EF4-FFF2-40B4-BE49-F238E27FC236}">
                <a16:creationId xmlns:a16="http://schemas.microsoft.com/office/drawing/2014/main" id="{5CA5D9AB-3F89-4BBE-AE91-3E73737BA411}"/>
              </a:ext>
            </a:extLst>
          </p:cNvPr>
          <p:cNvSpPr>
            <a:spLocks noGrp="1"/>
          </p:cNvSpPr>
          <p:nvPr>
            <p:ph idx="1"/>
          </p:nvPr>
        </p:nvSpPr>
        <p:spPr/>
        <p:txBody>
          <a:bodyPr/>
          <a:lstStyle/>
          <a:p>
            <a:pPr>
              <a:buFont typeface="Wingdings" panose="05000000000000000000" pitchFamily="2" charset="2"/>
              <a:buChar char="Ø"/>
            </a:pPr>
            <a:r>
              <a:rPr lang="en-US" dirty="0"/>
              <a:t>Admin can access customer details and vehicle details .</a:t>
            </a:r>
          </a:p>
          <a:p>
            <a:pPr>
              <a:buFont typeface="Wingdings" panose="05000000000000000000" pitchFamily="2" charset="2"/>
              <a:buChar char="Ø"/>
            </a:pPr>
            <a:r>
              <a:rPr lang="en-US" dirty="0"/>
              <a:t>Admin can add new Customer, Vehicle, Dealer, Staff.</a:t>
            </a:r>
          </a:p>
          <a:p>
            <a:pPr>
              <a:buFont typeface="Wingdings" panose="05000000000000000000" pitchFamily="2" charset="2"/>
              <a:buChar char="Ø"/>
            </a:pPr>
            <a:r>
              <a:rPr lang="en-US" dirty="0"/>
              <a:t>Admin can modify the details of Customer ,Staff, Dealer.</a:t>
            </a:r>
          </a:p>
          <a:p>
            <a:pPr>
              <a:buFont typeface="Wingdings" panose="05000000000000000000" pitchFamily="2" charset="2"/>
              <a:buChar char="Ø"/>
            </a:pPr>
            <a:r>
              <a:rPr lang="en-US" dirty="0"/>
              <a:t> Admin can take the order of the customer and payment from the customer in various mode.</a:t>
            </a:r>
          </a:p>
          <a:p>
            <a:pPr>
              <a:buFont typeface="Wingdings" panose="05000000000000000000" pitchFamily="2" charset="2"/>
              <a:buChar char="Ø"/>
            </a:pPr>
            <a:r>
              <a:rPr lang="en-US" dirty="0"/>
              <a:t>Admin can search for a particular customer details.</a:t>
            </a:r>
          </a:p>
          <a:p>
            <a:pPr>
              <a:buFont typeface="Wingdings" panose="05000000000000000000" pitchFamily="2" charset="2"/>
              <a:buChar char="Ø"/>
            </a:pPr>
            <a:r>
              <a:rPr lang="en-US" dirty="0"/>
              <a:t>Admin can have a count of total customers , total orders taken today and Total orders overall.</a:t>
            </a:r>
          </a:p>
        </p:txBody>
      </p:sp>
    </p:spTree>
    <p:extLst>
      <p:ext uri="{BB962C8B-B14F-4D97-AF65-F5344CB8AC3E}">
        <p14:creationId xmlns:p14="http://schemas.microsoft.com/office/powerpoint/2010/main" val="240959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93D8AC-4C8B-48F2-916D-52818453F54F}"/>
              </a:ext>
            </a:extLst>
          </p:cNvPr>
          <p:cNvSpPr txBox="1"/>
          <p:nvPr/>
        </p:nvSpPr>
        <p:spPr>
          <a:xfrm>
            <a:off x="588364" y="909935"/>
            <a:ext cx="6093500" cy="2308324"/>
          </a:xfrm>
          <a:prstGeom prst="rect">
            <a:avLst/>
          </a:prstGeom>
          <a:noFill/>
        </p:spPr>
        <p:txBody>
          <a:bodyPr wrap="square">
            <a:spAutoFit/>
          </a:bodyPr>
          <a:lstStyle/>
          <a:p>
            <a:r>
              <a:rPr lang="en-US" sz="2400" b="1" dirty="0"/>
              <a:t>Hardware Requirements:- </a:t>
            </a:r>
          </a:p>
          <a:p>
            <a:r>
              <a:rPr lang="en-US" sz="2400" dirty="0"/>
              <a:t>• Pentium-IV(Processor). </a:t>
            </a:r>
          </a:p>
          <a:p>
            <a:r>
              <a:rPr lang="en-US" sz="2400" dirty="0"/>
              <a:t>• 256 MB Ram </a:t>
            </a:r>
          </a:p>
          <a:p>
            <a:r>
              <a:rPr lang="en-US" sz="2400" dirty="0"/>
              <a:t>• 512 KB Cache Memory</a:t>
            </a:r>
          </a:p>
          <a:p>
            <a:r>
              <a:rPr lang="en-US" sz="2400" dirty="0"/>
              <a:t> • Hard disk 10 GB</a:t>
            </a:r>
          </a:p>
          <a:p>
            <a:r>
              <a:rPr lang="en-US" sz="2400" dirty="0"/>
              <a:t> • Microsoft Compatible 101 or more Key Boar</a:t>
            </a:r>
          </a:p>
        </p:txBody>
      </p:sp>
      <p:sp>
        <p:nvSpPr>
          <p:cNvPr id="7" name="TextBox 6">
            <a:extLst>
              <a:ext uri="{FF2B5EF4-FFF2-40B4-BE49-F238E27FC236}">
                <a16:creationId xmlns:a16="http://schemas.microsoft.com/office/drawing/2014/main" id="{F77CD4E0-D080-4B7D-A814-A98080357EAE}"/>
              </a:ext>
            </a:extLst>
          </p:cNvPr>
          <p:cNvSpPr txBox="1"/>
          <p:nvPr/>
        </p:nvSpPr>
        <p:spPr>
          <a:xfrm>
            <a:off x="3792511" y="407445"/>
            <a:ext cx="4583242" cy="584775"/>
          </a:xfrm>
          <a:prstGeom prst="rect">
            <a:avLst/>
          </a:prstGeom>
          <a:noFill/>
        </p:spPr>
        <p:txBody>
          <a:bodyPr wrap="square">
            <a:spAutoFit/>
          </a:bodyPr>
          <a:lstStyle/>
          <a:p>
            <a:r>
              <a:rPr lang="en-US" sz="3200" b="1" dirty="0"/>
              <a:t>System Specifications</a:t>
            </a:r>
          </a:p>
        </p:txBody>
      </p:sp>
      <p:sp>
        <p:nvSpPr>
          <p:cNvPr id="9" name="TextBox 8">
            <a:extLst>
              <a:ext uri="{FF2B5EF4-FFF2-40B4-BE49-F238E27FC236}">
                <a16:creationId xmlns:a16="http://schemas.microsoft.com/office/drawing/2014/main" id="{D2784AF1-C0FA-4FCF-A281-6759A0884C8F}"/>
              </a:ext>
            </a:extLst>
          </p:cNvPr>
          <p:cNvSpPr txBox="1"/>
          <p:nvPr/>
        </p:nvSpPr>
        <p:spPr>
          <a:xfrm>
            <a:off x="588364" y="3218259"/>
            <a:ext cx="8390743" cy="461665"/>
          </a:xfrm>
          <a:prstGeom prst="rect">
            <a:avLst/>
          </a:prstGeom>
          <a:noFill/>
        </p:spPr>
        <p:txBody>
          <a:bodyPr wrap="square">
            <a:spAutoFit/>
          </a:bodyPr>
          <a:lstStyle/>
          <a:p>
            <a:r>
              <a:rPr lang="en-US" sz="2400" b="1" dirty="0"/>
              <a:t>Software Requirements: </a:t>
            </a:r>
            <a:r>
              <a:rPr lang="en-US" dirty="0"/>
              <a:t>-</a:t>
            </a:r>
          </a:p>
        </p:txBody>
      </p:sp>
      <p:sp>
        <p:nvSpPr>
          <p:cNvPr id="11" name="TextBox 10">
            <a:extLst>
              <a:ext uri="{FF2B5EF4-FFF2-40B4-BE49-F238E27FC236}">
                <a16:creationId xmlns:a16="http://schemas.microsoft.com/office/drawing/2014/main" id="{C8A9FB7E-1890-4E48-BD04-B4145F9AD1BA}"/>
              </a:ext>
            </a:extLst>
          </p:cNvPr>
          <p:cNvSpPr txBox="1"/>
          <p:nvPr/>
        </p:nvSpPr>
        <p:spPr>
          <a:xfrm>
            <a:off x="588364" y="3744269"/>
            <a:ext cx="6093500" cy="1938992"/>
          </a:xfrm>
          <a:prstGeom prst="rect">
            <a:avLst/>
          </a:prstGeom>
          <a:noFill/>
        </p:spPr>
        <p:txBody>
          <a:bodyPr wrap="square">
            <a:spAutoFit/>
          </a:bodyPr>
          <a:lstStyle/>
          <a:p>
            <a:r>
              <a:rPr lang="en-US" sz="2400" dirty="0"/>
              <a:t>• Operating System : Windows </a:t>
            </a:r>
          </a:p>
          <a:p>
            <a:r>
              <a:rPr lang="en-US" sz="2400" dirty="0"/>
              <a:t>• Programming language: Django </a:t>
            </a:r>
          </a:p>
          <a:p>
            <a:r>
              <a:rPr lang="en-US" sz="2400" dirty="0"/>
              <a:t>• Front-End: HTML-CSS </a:t>
            </a:r>
          </a:p>
          <a:p>
            <a:r>
              <a:rPr lang="en-US" sz="2400" dirty="0"/>
              <a:t>• Back-End: Django </a:t>
            </a:r>
          </a:p>
          <a:p>
            <a:r>
              <a:rPr lang="en-US" sz="2400" dirty="0"/>
              <a:t>• Web Server: Django Live Server</a:t>
            </a:r>
          </a:p>
        </p:txBody>
      </p:sp>
    </p:spTree>
    <p:extLst>
      <p:ext uri="{BB962C8B-B14F-4D97-AF65-F5344CB8AC3E}">
        <p14:creationId xmlns:p14="http://schemas.microsoft.com/office/powerpoint/2010/main" val="22636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0DB0F3-86BF-45BE-A38F-1A9B78DADED2}"/>
              </a:ext>
            </a:extLst>
          </p:cNvPr>
          <p:cNvSpPr txBox="1"/>
          <p:nvPr/>
        </p:nvSpPr>
        <p:spPr>
          <a:xfrm>
            <a:off x="393895" y="196948"/>
            <a:ext cx="2124222" cy="461665"/>
          </a:xfrm>
          <a:prstGeom prst="rect">
            <a:avLst/>
          </a:prstGeom>
          <a:noFill/>
        </p:spPr>
        <p:txBody>
          <a:bodyPr wrap="square" rtlCol="0">
            <a:spAutoFit/>
          </a:bodyPr>
          <a:lstStyle/>
          <a:p>
            <a:r>
              <a:rPr lang="en-US" sz="2400" b="1" u="sng" dirty="0"/>
              <a:t>ER DIAGRAM:</a:t>
            </a:r>
          </a:p>
        </p:txBody>
      </p:sp>
      <p:pic>
        <p:nvPicPr>
          <p:cNvPr id="7" name="Picture 6">
            <a:extLst>
              <a:ext uri="{FF2B5EF4-FFF2-40B4-BE49-F238E27FC236}">
                <a16:creationId xmlns:a16="http://schemas.microsoft.com/office/drawing/2014/main" id="{EBD5D825-93F7-4073-9A24-930978A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283" y="376237"/>
            <a:ext cx="8370277" cy="6105525"/>
          </a:xfrm>
          <a:prstGeom prst="rect">
            <a:avLst/>
          </a:prstGeom>
        </p:spPr>
      </p:pic>
    </p:spTree>
    <p:extLst>
      <p:ext uri="{BB962C8B-B14F-4D97-AF65-F5344CB8AC3E}">
        <p14:creationId xmlns:p14="http://schemas.microsoft.com/office/powerpoint/2010/main" val="64859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8FC85-9060-4997-A508-68DD6EE0BAC9}"/>
              </a:ext>
            </a:extLst>
          </p:cNvPr>
          <p:cNvSpPr txBox="1"/>
          <p:nvPr/>
        </p:nvSpPr>
        <p:spPr>
          <a:xfrm>
            <a:off x="196948" y="323557"/>
            <a:ext cx="2278966" cy="461665"/>
          </a:xfrm>
          <a:prstGeom prst="rect">
            <a:avLst/>
          </a:prstGeom>
          <a:noFill/>
        </p:spPr>
        <p:txBody>
          <a:bodyPr wrap="square" rtlCol="0">
            <a:spAutoFit/>
          </a:bodyPr>
          <a:lstStyle/>
          <a:p>
            <a:r>
              <a:rPr lang="en-US" sz="2400" b="1" u="sng" dirty="0"/>
              <a:t>UML DIAGRAM:</a:t>
            </a:r>
          </a:p>
        </p:txBody>
      </p:sp>
      <p:pic>
        <p:nvPicPr>
          <p:cNvPr id="5" name="Picture 4">
            <a:extLst>
              <a:ext uri="{FF2B5EF4-FFF2-40B4-BE49-F238E27FC236}">
                <a16:creationId xmlns:a16="http://schemas.microsoft.com/office/drawing/2014/main" id="{D3BDAEE4-86FF-4DE0-8E63-853C88D48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914" y="112542"/>
            <a:ext cx="8356209" cy="6639950"/>
          </a:xfrm>
          <a:prstGeom prst="rect">
            <a:avLst/>
          </a:prstGeom>
        </p:spPr>
      </p:pic>
    </p:spTree>
    <p:extLst>
      <p:ext uri="{BB962C8B-B14F-4D97-AF65-F5344CB8AC3E}">
        <p14:creationId xmlns:p14="http://schemas.microsoft.com/office/powerpoint/2010/main" val="107270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25E02C-CDD9-4BF9-B376-EC7D6501E8DF}"/>
              </a:ext>
            </a:extLst>
          </p:cNvPr>
          <p:cNvSpPr txBox="1"/>
          <p:nvPr/>
        </p:nvSpPr>
        <p:spPr>
          <a:xfrm>
            <a:off x="749507" y="108763"/>
            <a:ext cx="6895476" cy="584775"/>
          </a:xfrm>
          <a:prstGeom prst="rect">
            <a:avLst/>
          </a:prstGeom>
          <a:noFill/>
        </p:spPr>
        <p:txBody>
          <a:bodyPr wrap="square" rtlCol="0">
            <a:spAutoFit/>
          </a:bodyPr>
          <a:lstStyle/>
          <a:p>
            <a:r>
              <a:rPr lang="en-US" sz="3200" b="1" dirty="0"/>
              <a:t>Tables Created:</a:t>
            </a:r>
          </a:p>
        </p:txBody>
      </p:sp>
      <p:sp>
        <p:nvSpPr>
          <p:cNvPr id="3" name="TextBox 2">
            <a:extLst>
              <a:ext uri="{FF2B5EF4-FFF2-40B4-BE49-F238E27FC236}">
                <a16:creationId xmlns:a16="http://schemas.microsoft.com/office/drawing/2014/main" id="{DB04F9ED-58D1-419A-A1B0-66ADD1559675}"/>
              </a:ext>
            </a:extLst>
          </p:cNvPr>
          <p:cNvSpPr txBox="1"/>
          <p:nvPr/>
        </p:nvSpPr>
        <p:spPr>
          <a:xfrm>
            <a:off x="749507" y="844116"/>
            <a:ext cx="2278505" cy="400110"/>
          </a:xfrm>
          <a:prstGeom prst="rect">
            <a:avLst/>
          </a:prstGeom>
          <a:noFill/>
        </p:spPr>
        <p:txBody>
          <a:bodyPr wrap="square" rtlCol="0">
            <a:spAutoFit/>
          </a:bodyPr>
          <a:lstStyle/>
          <a:p>
            <a:r>
              <a:rPr lang="en-US" sz="2000" b="1" dirty="0"/>
              <a:t>Staff Table</a:t>
            </a:r>
            <a:r>
              <a:rPr lang="en-US" dirty="0"/>
              <a:t>:</a:t>
            </a:r>
          </a:p>
        </p:txBody>
      </p:sp>
      <p:sp>
        <p:nvSpPr>
          <p:cNvPr id="5" name="TextBox 4">
            <a:extLst>
              <a:ext uri="{FF2B5EF4-FFF2-40B4-BE49-F238E27FC236}">
                <a16:creationId xmlns:a16="http://schemas.microsoft.com/office/drawing/2014/main" id="{8F0E73E4-82E0-42CB-859D-8BAEAAF7DD07}"/>
              </a:ext>
            </a:extLst>
          </p:cNvPr>
          <p:cNvSpPr txBox="1"/>
          <p:nvPr/>
        </p:nvSpPr>
        <p:spPr>
          <a:xfrm>
            <a:off x="749507" y="1733359"/>
            <a:ext cx="9099030" cy="4524315"/>
          </a:xfrm>
          <a:prstGeom prst="rect">
            <a:avLst/>
          </a:prstGeom>
          <a:noFill/>
        </p:spPr>
        <p:txBody>
          <a:bodyPr wrap="square">
            <a:spAutoFit/>
          </a:bodyPr>
          <a:lstStyle/>
          <a:p>
            <a:r>
              <a:rPr lang="en-US" b="0" dirty="0">
                <a:effectLst/>
                <a:latin typeface="Consolas" panose="020B0609020204030204" pitchFamily="49" charset="0"/>
              </a:rPr>
              <a:t>class </a:t>
            </a:r>
            <a:r>
              <a:rPr lang="en-US" b="0" dirty="0" err="1">
                <a:effectLst/>
                <a:latin typeface="Consolas" panose="020B0609020204030204" pitchFamily="49" charset="0"/>
              </a:rPr>
              <a:t>StaffModel</a:t>
            </a:r>
            <a:r>
              <a:rPr lang="en-US" b="0" dirty="0">
                <a:effectLst/>
                <a:latin typeface="Consolas" panose="020B0609020204030204" pitchFamily="49" charset="0"/>
              </a:rPr>
              <a:t>(</a:t>
            </a:r>
            <a:r>
              <a:rPr lang="en-US" b="0" dirty="0" err="1">
                <a:effectLst/>
                <a:latin typeface="Consolas" panose="020B0609020204030204" pitchFamily="49" charset="0"/>
              </a:rPr>
              <a:t>models.Model</a:t>
            </a:r>
            <a:r>
              <a:rPr lang="en-US" b="0" dirty="0">
                <a:effectLst/>
                <a:latin typeface="Consolas" panose="020B0609020204030204" pitchFamily="49" charset="0"/>
              </a:rPr>
              <a:t>):</a:t>
            </a:r>
          </a:p>
          <a:p>
            <a:r>
              <a:rPr lang="en-US" b="0" dirty="0">
                <a:effectLst/>
                <a:latin typeface="Consolas" panose="020B0609020204030204" pitchFamily="49" charset="0"/>
              </a:rPr>
              <a:t>    STATUS =(</a:t>
            </a:r>
          </a:p>
          <a:p>
            <a:r>
              <a:rPr lang="en-US" b="0" dirty="0">
                <a:effectLst/>
                <a:latin typeface="Consolas" panose="020B0609020204030204" pitchFamily="49" charset="0"/>
              </a:rPr>
              <a:t>        ('</a:t>
            </a:r>
            <a:r>
              <a:rPr lang="en-US" b="0" dirty="0" err="1">
                <a:effectLst/>
                <a:latin typeface="Consolas" panose="020B0609020204030204" pitchFamily="49" charset="0"/>
              </a:rPr>
              <a:t>Active','Active</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Inactive','Inactive</a:t>
            </a:r>
            <a:r>
              <a:rPr lang="en-US" b="0" dirty="0">
                <a:effectLst/>
                <a:latin typeface="Consolas" panose="020B0609020204030204" pitchFamily="49" charset="0"/>
              </a:rPr>
              <a:t>'),</a:t>
            </a:r>
          </a:p>
          <a:p>
            <a:r>
              <a:rPr lang="en-US" b="0" dirty="0">
                <a:effectLst/>
                <a:latin typeface="Consolas" panose="020B0609020204030204" pitchFamily="49" charset="0"/>
              </a:rPr>
              <a:t>    )</a:t>
            </a:r>
          </a:p>
          <a:p>
            <a:r>
              <a:rPr lang="en-US" b="0" dirty="0">
                <a:effectLst/>
                <a:latin typeface="Consolas" panose="020B0609020204030204" pitchFamily="49" charset="0"/>
              </a:rPr>
              <a:t>    alpha = </a:t>
            </a:r>
            <a:r>
              <a:rPr lang="en-US" b="0" dirty="0" err="1">
                <a:effectLst/>
                <a:latin typeface="Consolas" panose="020B0609020204030204" pitchFamily="49" charset="0"/>
              </a:rPr>
              <a:t>RegexValidator</a:t>
            </a:r>
            <a:r>
              <a:rPr lang="en-US" b="0" dirty="0">
                <a:effectLst/>
                <a:latin typeface="Consolas" panose="020B0609020204030204" pitchFamily="49" charset="0"/>
              </a:rPr>
              <a:t>(r'^[a-</a:t>
            </a:r>
            <a:r>
              <a:rPr lang="en-US" b="0" dirty="0" err="1">
                <a:effectLst/>
                <a:latin typeface="Consolas" panose="020B0609020204030204" pitchFamily="49" charset="0"/>
              </a:rPr>
              <a:t>zA</a:t>
            </a:r>
            <a:r>
              <a:rPr lang="en-US" b="0" dirty="0">
                <a:effectLst/>
                <a:latin typeface="Consolas" panose="020B0609020204030204" pitchFamily="49" charset="0"/>
              </a:rPr>
              <a:t>-Z]*$', 'Please Enter Valid Name')</a:t>
            </a:r>
          </a:p>
          <a:p>
            <a:r>
              <a:rPr lang="en-US" b="0" dirty="0">
                <a:effectLst/>
                <a:latin typeface="Consolas" panose="020B0609020204030204" pitchFamily="49" charset="0"/>
              </a:rPr>
              <a:t>    phone = </a:t>
            </a:r>
            <a:r>
              <a:rPr lang="en-US" b="0" dirty="0" err="1">
                <a:effectLst/>
                <a:latin typeface="Consolas" panose="020B0609020204030204" pitchFamily="49" charset="0"/>
              </a:rPr>
              <a:t>RegexValidator</a:t>
            </a:r>
            <a:r>
              <a:rPr lang="en-US" b="0" dirty="0">
                <a:effectLst/>
                <a:latin typeface="Consolas" panose="020B0609020204030204" pitchFamily="49" charset="0"/>
              </a:rPr>
              <a:t>(r'^[0-9]{10}$', 'Please Enter Valid Mobile Number')</a:t>
            </a:r>
          </a:p>
          <a:p>
            <a:r>
              <a:rPr lang="en-US" b="0" dirty="0">
                <a:effectLst/>
                <a:latin typeface="Consolas" panose="020B0609020204030204" pitchFamily="49" charset="0"/>
              </a:rPr>
              <a:t>    </a:t>
            </a:r>
            <a:r>
              <a:rPr lang="en-US" b="0" dirty="0" err="1">
                <a:effectLst/>
                <a:latin typeface="Consolas" panose="020B0609020204030204" pitchFamily="49" charset="0"/>
              </a:rPr>
              <a:t>sname</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=50 ,validators=[alpha])</a:t>
            </a:r>
          </a:p>
          <a:p>
            <a:r>
              <a:rPr lang="en-US" b="0" dirty="0">
                <a:effectLst/>
                <a:latin typeface="Consolas" panose="020B0609020204030204" pitchFamily="49" charset="0"/>
              </a:rPr>
              <a:t>    </a:t>
            </a:r>
            <a:r>
              <a:rPr lang="en-US" b="0" dirty="0" err="1">
                <a:effectLst/>
                <a:latin typeface="Consolas" panose="020B0609020204030204" pitchFamily="49" charset="0"/>
              </a:rPr>
              <a:t>semail</a:t>
            </a:r>
            <a:r>
              <a:rPr lang="en-US" b="0" dirty="0">
                <a:effectLst/>
                <a:latin typeface="Consolas" panose="020B0609020204030204" pitchFamily="49" charset="0"/>
              </a:rPr>
              <a:t> = </a:t>
            </a:r>
            <a:r>
              <a:rPr lang="en-US" b="0" dirty="0" err="1">
                <a:effectLst/>
                <a:latin typeface="Consolas" panose="020B0609020204030204" pitchFamily="49" charset="0"/>
              </a:rPr>
              <a:t>models.EmailField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scontact</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=10 , null=</a:t>
            </a:r>
            <a:r>
              <a:rPr lang="en-US" b="0" dirty="0" err="1">
                <a:effectLst/>
                <a:latin typeface="Consolas" panose="020B0609020204030204" pitchFamily="49" charset="0"/>
              </a:rPr>
              <a:t>True,blank</a:t>
            </a:r>
            <a:r>
              <a:rPr lang="en-US" b="0" dirty="0">
                <a:effectLst/>
                <a:latin typeface="Consolas" panose="020B0609020204030204" pitchFamily="49" charset="0"/>
              </a:rPr>
              <a:t>=</a:t>
            </a:r>
            <a:r>
              <a:rPr lang="en-US" b="0" dirty="0" err="1">
                <a:effectLst/>
                <a:latin typeface="Consolas" panose="020B0609020204030204" pitchFamily="49" charset="0"/>
              </a:rPr>
              <a:t>True,validators</a:t>
            </a:r>
            <a:r>
              <a:rPr lang="en-US" b="0" dirty="0">
                <a:effectLst/>
                <a:latin typeface="Consolas" panose="020B0609020204030204" pitchFamily="49" charset="0"/>
              </a:rPr>
              <a:t>=[phone])</a:t>
            </a:r>
          </a:p>
          <a:p>
            <a:r>
              <a:rPr lang="en-US" b="0" dirty="0">
                <a:effectLst/>
                <a:latin typeface="Consolas" panose="020B0609020204030204" pitchFamily="49" charset="0"/>
              </a:rPr>
              <a:t>    </a:t>
            </a:r>
            <a:r>
              <a:rPr lang="en-US" b="0" dirty="0" err="1">
                <a:effectLst/>
                <a:latin typeface="Consolas" panose="020B0609020204030204" pitchFamily="49" charset="0"/>
              </a:rPr>
              <a:t>saddress</a:t>
            </a:r>
            <a:r>
              <a:rPr lang="en-US" b="0" dirty="0">
                <a:effectLst/>
                <a:latin typeface="Consolas" panose="020B0609020204030204" pitchFamily="49" charset="0"/>
              </a:rPr>
              <a:t> = </a:t>
            </a:r>
            <a:r>
              <a:rPr lang="en-US" b="0" dirty="0" err="1">
                <a:effectLst/>
                <a:latin typeface="Consolas" panose="020B0609020204030204" pitchFamily="49" charset="0"/>
              </a:rPr>
              <a:t>models.TextField</a:t>
            </a:r>
            <a:r>
              <a:rPr lang="en-US" b="0" dirty="0">
                <a:effectLst/>
                <a:latin typeface="Consolas" panose="020B0609020204030204" pitchFamily="49" charset="0"/>
              </a:rPr>
              <a:t>()</a:t>
            </a:r>
          </a:p>
          <a:p>
            <a:r>
              <a:rPr lang="en-US" b="0" dirty="0">
                <a:effectLst/>
                <a:latin typeface="Consolas" panose="020B0609020204030204" pitchFamily="49" charset="0"/>
              </a:rPr>
              <a:t>    status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=100,null=</a:t>
            </a:r>
            <a:r>
              <a:rPr lang="en-US" b="0" dirty="0" err="1">
                <a:effectLst/>
                <a:latin typeface="Consolas" panose="020B0609020204030204" pitchFamily="49" charset="0"/>
              </a:rPr>
              <a:t>True,choices</a:t>
            </a:r>
            <a:r>
              <a:rPr lang="en-US" b="0" dirty="0">
                <a:effectLst/>
                <a:latin typeface="Consolas" panose="020B0609020204030204" pitchFamily="49" charset="0"/>
              </a:rPr>
              <a:t>=STATUS)</a:t>
            </a:r>
          </a:p>
          <a:p>
            <a:br>
              <a:rPr lang="en-US" b="0" dirty="0">
                <a:effectLst/>
                <a:latin typeface="Consolas" panose="020B0609020204030204" pitchFamily="49" charset="0"/>
              </a:rPr>
            </a:br>
            <a:endParaRPr lang="en-US" b="0" dirty="0">
              <a:effectLst/>
              <a:latin typeface="Consolas" panose="020B0609020204030204" pitchFamily="49" charset="0"/>
            </a:endParaRPr>
          </a:p>
        </p:txBody>
      </p:sp>
    </p:spTree>
    <p:extLst>
      <p:ext uri="{BB962C8B-B14F-4D97-AF65-F5344CB8AC3E}">
        <p14:creationId xmlns:p14="http://schemas.microsoft.com/office/powerpoint/2010/main" val="319635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577D99-44AE-47EA-8908-512569A630BA}"/>
              </a:ext>
            </a:extLst>
          </p:cNvPr>
          <p:cNvSpPr txBox="1"/>
          <p:nvPr/>
        </p:nvSpPr>
        <p:spPr>
          <a:xfrm>
            <a:off x="734518" y="160190"/>
            <a:ext cx="5361482" cy="523220"/>
          </a:xfrm>
          <a:prstGeom prst="rect">
            <a:avLst/>
          </a:prstGeom>
          <a:noFill/>
        </p:spPr>
        <p:txBody>
          <a:bodyPr wrap="square" rtlCol="0">
            <a:spAutoFit/>
          </a:bodyPr>
          <a:lstStyle/>
          <a:p>
            <a:r>
              <a:rPr lang="en-US" sz="2800" b="1" dirty="0"/>
              <a:t>Dealer Table:</a:t>
            </a:r>
          </a:p>
        </p:txBody>
      </p:sp>
      <p:sp>
        <p:nvSpPr>
          <p:cNvPr id="6" name="TextBox 5">
            <a:extLst>
              <a:ext uri="{FF2B5EF4-FFF2-40B4-BE49-F238E27FC236}">
                <a16:creationId xmlns:a16="http://schemas.microsoft.com/office/drawing/2014/main" id="{6A6D6A39-255C-4607-B271-E98AE2F845A3}"/>
              </a:ext>
            </a:extLst>
          </p:cNvPr>
          <p:cNvSpPr txBox="1"/>
          <p:nvPr/>
        </p:nvSpPr>
        <p:spPr>
          <a:xfrm>
            <a:off x="734518" y="1163095"/>
            <a:ext cx="9998439" cy="3785652"/>
          </a:xfrm>
          <a:prstGeom prst="rect">
            <a:avLst/>
          </a:prstGeom>
          <a:noFill/>
        </p:spPr>
        <p:txBody>
          <a:bodyPr wrap="square">
            <a:spAutoFit/>
          </a:bodyPr>
          <a:lstStyle/>
          <a:p>
            <a:r>
              <a:rPr lang="en-US" sz="2000" b="0" dirty="0">
                <a:effectLst/>
                <a:latin typeface="Consolas" panose="020B0609020204030204" pitchFamily="49" charset="0"/>
              </a:rPr>
              <a:t>class </a:t>
            </a:r>
            <a:r>
              <a:rPr lang="en-US" sz="2000" b="0" dirty="0" err="1">
                <a:effectLst/>
                <a:latin typeface="Consolas" panose="020B0609020204030204" pitchFamily="49" charset="0"/>
              </a:rPr>
              <a:t>DealerModel</a:t>
            </a:r>
            <a:r>
              <a:rPr lang="en-US" sz="2000" b="0" dirty="0">
                <a:effectLst/>
                <a:latin typeface="Consolas" panose="020B0609020204030204" pitchFamily="49" charset="0"/>
              </a:rPr>
              <a:t>(</a:t>
            </a:r>
            <a:r>
              <a:rPr lang="en-US" sz="2000" b="0" dirty="0" err="1">
                <a:effectLst/>
                <a:latin typeface="Consolas" panose="020B0609020204030204" pitchFamily="49" charset="0"/>
              </a:rPr>
              <a:t>models.Model</a:t>
            </a:r>
            <a:r>
              <a:rPr lang="en-US" sz="2000" b="0" dirty="0">
                <a:effectLst/>
                <a:latin typeface="Consolas" panose="020B0609020204030204" pitchFamily="49" charset="0"/>
              </a:rPr>
              <a:t>):</a:t>
            </a:r>
          </a:p>
          <a:p>
            <a:r>
              <a:rPr lang="en-US" sz="2000" b="0" dirty="0">
                <a:effectLst/>
                <a:latin typeface="Consolas" panose="020B0609020204030204" pitchFamily="49" charset="0"/>
              </a:rPr>
              <a:t>    alpha = </a:t>
            </a:r>
            <a:r>
              <a:rPr lang="en-US" sz="2000" b="0" dirty="0" err="1">
                <a:effectLst/>
                <a:latin typeface="Consolas" panose="020B0609020204030204" pitchFamily="49" charset="0"/>
              </a:rPr>
              <a:t>RegexValidator</a:t>
            </a:r>
            <a:r>
              <a:rPr lang="en-US" sz="2000" b="0" dirty="0">
                <a:effectLst/>
                <a:latin typeface="Consolas" panose="020B0609020204030204" pitchFamily="49" charset="0"/>
              </a:rPr>
              <a:t>(r'^[a-</a:t>
            </a:r>
            <a:r>
              <a:rPr lang="en-US" sz="2000" b="0" dirty="0" err="1">
                <a:effectLst/>
                <a:latin typeface="Consolas" panose="020B0609020204030204" pitchFamily="49" charset="0"/>
              </a:rPr>
              <a:t>zA</a:t>
            </a:r>
            <a:r>
              <a:rPr lang="en-US" sz="2000" b="0" dirty="0">
                <a:effectLst/>
                <a:latin typeface="Consolas" panose="020B0609020204030204" pitchFamily="49" charset="0"/>
              </a:rPr>
              <a:t>-Z]*$', 'Please Enter Valid Name')</a:t>
            </a:r>
          </a:p>
          <a:p>
            <a:r>
              <a:rPr lang="en-US" sz="2000" b="0" dirty="0">
                <a:effectLst/>
                <a:latin typeface="Consolas" panose="020B0609020204030204" pitchFamily="49" charset="0"/>
              </a:rPr>
              <a:t>    phone = </a:t>
            </a:r>
            <a:r>
              <a:rPr lang="en-US" sz="2000" b="0" dirty="0" err="1">
                <a:effectLst/>
                <a:latin typeface="Consolas" panose="020B0609020204030204" pitchFamily="49" charset="0"/>
              </a:rPr>
              <a:t>RegexValidator</a:t>
            </a:r>
            <a:r>
              <a:rPr lang="en-US" sz="2000" b="0" dirty="0">
                <a:effectLst/>
                <a:latin typeface="Consolas" panose="020B0609020204030204" pitchFamily="49" charset="0"/>
              </a:rPr>
              <a:t>(r'^[0-9]{10}$', 'Please Enter Valid Mobile Number')</a:t>
            </a:r>
          </a:p>
          <a:p>
            <a:r>
              <a:rPr lang="en-US" sz="2000" b="0" dirty="0">
                <a:effectLst/>
                <a:latin typeface="Consolas" panose="020B0609020204030204" pitchFamily="49" charset="0"/>
              </a:rPr>
              <a:t>    </a:t>
            </a:r>
            <a:r>
              <a:rPr lang="en-US" sz="2000" b="0" dirty="0" err="1">
                <a:effectLst/>
                <a:latin typeface="Consolas" panose="020B0609020204030204" pitchFamily="49" charset="0"/>
              </a:rPr>
              <a:t>dname</a:t>
            </a:r>
            <a:r>
              <a:rPr lang="en-US" sz="2000" b="0" dirty="0">
                <a:effectLst/>
                <a:latin typeface="Consolas" panose="020B0609020204030204" pitchFamily="49" charset="0"/>
              </a:rPr>
              <a:t> = </a:t>
            </a:r>
            <a:r>
              <a:rPr lang="en-US" sz="2000" b="0" dirty="0" err="1">
                <a:effectLst/>
                <a:latin typeface="Consolas" panose="020B0609020204030204" pitchFamily="49" charset="0"/>
              </a:rPr>
              <a:t>models.CharField</a:t>
            </a:r>
            <a:r>
              <a:rPr lang="en-US" sz="2000" b="0" dirty="0">
                <a:effectLst/>
                <a:latin typeface="Consolas" panose="020B0609020204030204" pitchFamily="49" charset="0"/>
              </a:rPr>
              <a:t>(</a:t>
            </a:r>
            <a:r>
              <a:rPr lang="en-US" sz="2000" b="0" dirty="0" err="1">
                <a:effectLst/>
                <a:latin typeface="Consolas" panose="020B0609020204030204" pitchFamily="49" charset="0"/>
              </a:rPr>
              <a:t>max_length</a:t>
            </a:r>
            <a:r>
              <a:rPr lang="en-US" sz="2000" b="0" dirty="0">
                <a:effectLst/>
                <a:latin typeface="Consolas" panose="020B0609020204030204" pitchFamily="49" charset="0"/>
              </a:rPr>
              <a:t>=50,validators=[alpha])</a:t>
            </a:r>
          </a:p>
          <a:p>
            <a:r>
              <a:rPr lang="en-US" sz="2000" b="0" dirty="0">
                <a:effectLst/>
                <a:latin typeface="Consolas" panose="020B0609020204030204" pitchFamily="49" charset="0"/>
              </a:rPr>
              <a:t>    </a:t>
            </a:r>
            <a:r>
              <a:rPr lang="en-US" sz="2000" b="0" dirty="0" err="1">
                <a:effectLst/>
                <a:latin typeface="Consolas" panose="020B0609020204030204" pitchFamily="49" charset="0"/>
              </a:rPr>
              <a:t>demail</a:t>
            </a:r>
            <a:r>
              <a:rPr lang="en-US" sz="2000" b="0" dirty="0">
                <a:effectLst/>
                <a:latin typeface="Consolas" panose="020B0609020204030204" pitchFamily="49" charset="0"/>
              </a:rPr>
              <a:t> = </a:t>
            </a:r>
            <a:r>
              <a:rPr lang="en-US" sz="2000" b="0" dirty="0" err="1">
                <a:effectLst/>
                <a:latin typeface="Consolas" panose="020B0609020204030204" pitchFamily="49" charset="0"/>
              </a:rPr>
              <a:t>models.EmailField</a:t>
            </a:r>
            <a:r>
              <a:rPr lang="en-US" sz="2000" b="0" dirty="0">
                <a:effectLst/>
                <a:latin typeface="Consolas" panose="020B0609020204030204" pitchFamily="49" charset="0"/>
              </a:rPr>
              <a:t>()</a:t>
            </a:r>
          </a:p>
          <a:p>
            <a:r>
              <a:rPr lang="en-US" sz="2000" b="0" dirty="0">
                <a:effectLst/>
                <a:latin typeface="Consolas" panose="020B0609020204030204" pitchFamily="49" charset="0"/>
              </a:rPr>
              <a:t>    </a:t>
            </a:r>
            <a:r>
              <a:rPr lang="en-US" sz="2000" b="0" dirty="0" err="1">
                <a:effectLst/>
                <a:latin typeface="Consolas" panose="020B0609020204030204" pitchFamily="49" charset="0"/>
              </a:rPr>
              <a:t>dcontact</a:t>
            </a:r>
            <a:r>
              <a:rPr lang="en-US" sz="2000" b="0" dirty="0">
                <a:effectLst/>
                <a:latin typeface="Consolas" panose="020B0609020204030204" pitchFamily="49" charset="0"/>
              </a:rPr>
              <a:t> = </a:t>
            </a:r>
            <a:r>
              <a:rPr lang="en-US" sz="2000" b="0" dirty="0" err="1">
                <a:effectLst/>
                <a:latin typeface="Consolas" panose="020B0609020204030204" pitchFamily="49" charset="0"/>
              </a:rPr>
              <a:t>models.CharField</a:t>
            </a:r>
            <a:r>
              <a:rPr lang="en-US" sz="2000" b="0" dirty="0">
                <a:effectLst/>
                <a:latin typeface="Consolas" panose="020B0609020204030204" pitchFamily="49" charset="0"/>
              </a:rPr>
              <a:t>(</a:t>
            </a:r>
            <a:r>
              <a:rPr lang="en-US" sz="2000" b="0" dirty="0" err="1">
                <a:effectLst/>
                <a:latin typeface="Consolas" panose="020B0609020204030204" pitchFamily="49" charset="0"/>
              </a:rPr>
              <a:t>max_length</a:t>
            </a:r>
            <a:r>
              <a:rPr lang="en-US" sz="2000" b="0" dirty="0">
                <a:effectLst/>
                <a:latin typeface="Consolas" panose="020B0609020204030204" pitchFamily="49" charset="0"/>
              </a:rPr>
              <a:t>=10 , null=</a:t>
            </a:r>
            <a:r>
              <a:rPr lang="en-US" sz="2000" b="0" dirty="0" err="1">
                <a:effectLst/>
                <a:latin typeface="Consolas" panose="020B0609020204030204" pitchFamily="49" charset="0"/>
              </a:rPr>
              <a:t>True,blank</a:t>
            </a:r>
            <a:r>
              <a:rPr lang="en-US" sz="2000" b="0" dirty="0">
                <a:effectLst/>
                <a:latin typeface="Consolas" panose="020B0609020204030204" pitchFamily="49" charset="0"/>
              </a:rPr>
              <a:t>=True ,validators=[phone])</a:t>
            </a:r>
          </a:p>
          <a:p>
            <a:r>
              <a:rPr lang="en-US" sz="2000" b="0" dirty="0">
                <a:effectLst/>
                <a:latin typeface="Consolas" panose="020B0609020204030204" pitchFamily="49" charset="0"/>
              </a:rPr>
              <a:t>    </a:t>
            </a:r>
            <a:r>
              <a:rPr lang="en-US" sz="2000" b="0" dirty="0" err="1">
                <a:effectLst/>
                <a:latin typeface="Consolas" panose="020B0609020204030204" pitchFamily="49" charset="0"/>
              </a:rPr>
              <a:t>daddress</a:t>
            </a:r>
            <a:r>
              <a:rPr lang="en-US" sz="2000" b="0" dirty="0">
                <a:effectLst/>
                <a:latin typeface="Consolas" panose="020B0609020204030204" pitchFamily="49" charset="0"/>
              </a:rPr>
              <a:t> = </a:t>
            </a:r>
            <a:r>
              <a:rPr lang="en-US" sz="2000" b="0" dirty="0" err="1">
                <a:effectLst/>
                <a:latin typeface="Consolas" panose="020B0609020204030204" pitchFamily="49" charset="0"/>
              </a:rPr>
              <a:t>models.TextField</a:t>
            </a:r>
            <a:r>
              <a:rPr lang="en-US" sz="2000" b="0" dirty="0">
                <a:effectLst/>
                <a:latin typeface="Consolas" panose="020B0609020204030204" pitchFamily="49" charset="0"/>
              </a:rPr>
              <a:t>()</a:t>
            </a:r>
          </a:p>
          <a:p>
            <a:r>
              <a:rPr lang="en-US" sz="2000" b="0" dirty="0">
                <a:effectLst/>
                <a:latin typeface="Consolas" panose="020B0609020204030204" pitchFamily="49" charset="0"/>
              </a:rPr>
              <a:t>    </a:t>
            </a:r>
            <a:r>
              <a:rPr lang="en-US" sz="2000" b="0" dirty="0" err="1">
                <a:effectLst/>
                <a:latin typeface="Consolas" panose="020B0609020204030204" pitchFamily="49" charset="0"/>
              </a:rPr>
              <a:t>dcompany</a:t>
            </a:r>
            <a:r>
              <a:rPr lang="en-US" sz="2000" b="0" dirty="0">
                <a:effectLst/>
                <a:latin typeface="Consolas" panose="020B0609020204030204" pitchFamily="49" charset="0"/>
              </a:rPr>
              <a:t> = </a:t>
            </a:r>
            <a:r>
              <a:rPr lang="en-US" sz="2000" b="0" dirty="0" err="1">
                <a:effectLst/>
                <a:latin typeface="Consolas" panose="020B0609020204030204" pitchFamily="49" charset="0"/>
              </a:rPr>
              <a:t>models.CharField</a:t>
            </a:r>
            <a:r>
              <a:rPr lang="en-US" sz="2000" b="0" dirty="0">
                <a:effectLst/>
                <a:latin typeface="Consolas" panose="020B0609020204030204" pitchFamily="49" charset="0"/>
              </a:rPr>
              <a:t>(</a:t>
            </a:r>
            <a:r>
              <a:rPr lang="en-US" sz="2000" b="0" dirty="0" err="1">
                <a:effectLst/>
                <a:latin typeface="Consolas" panose="020B0609020204030204" pitchFamily="49" charset="0"/>
              </a:rPr>
              <a:t>max_length</a:t>
            </a:r>
            <a:r>
              <a:rPr lang="en-US" sz="2000" b="0" dirty="0">
                <a:effectLst/>
                <a:latin typeface="Consolas" panose="020B0609020204030204" pitchFamily="49" charset="0"/>
              </a:rPr>
              <a:t>=50)</a:t>
            </a:r>
          </a:p>
          <a:p>
            <a:r>
              <a:rPr lang="en-US" sz="2000" b="0" dirty="0">
                <a:effectLst/>
                <a:latin typeface="Consolas" panose="020B0609020204030204" pitchFamily="49" charset="0"/>
              </a:rPr>
              <a:t>    </a:t>
            </a:r>
            <a:r>
              <a:rPr lang="en-US" sz="2000" b="0" dirty="0" err="1">
                <a:effectLst/>
                <a:latin typeface="Consolas" panose="020B0609020204030204" pitchFamily="49" charset="0"/>
              </a:rPr>
              <a:t>staff_name</a:t>
            </a:r>
            <a:r>
              <a:rPr lang="en-US" sz="2000" b="0" dirty="0">
                <a:effectLst/>
                <a:latin typeface="Consolas" panose="020B0609020204030204" pitchFamily="49" charset="0"/>
              </a:rPr>
              <a:t> = </a:t>
            </a:r>
            <a:r>
              <a:rPr lang="en-US" sz="2000" b="0" dirty="0" err="1">
                <a:effectLst/>
                <a:latin typeface="Consolas" panose="020B0609020204030204" pitchFamily="49" charset="0"/>
              </a:rPr>
              <a:t>ForeignKey</a:t>
            </a:r>
            <a:r>
              <a:rPr lang="en-US" sz="2000" b="0" dirty="0">
                <a:effectLst/>
                <a:latin typeface="Consolas" panose="020B0609020204030204" pitchFamily="49" charset="0"/>
              </a:rPr>
              <a:t>(</a:t>
            </a:r>
            <a:r>
              <a:rPr lang="en-US" sz="2000" b="0" dirty="0" err="1">
                <a:effectLst/>
                <a:latin typeface="Consolas" panose="020B0609020204030204" pitchFamily="49" charset="0"/>
              </a:rPr>
              <a:t>StaffModel,on_delete</a:t>
            </a:r>
            <a:r>
              <a:rPr lang="en-US" sz="2000" b="0" dirty="0">
                <a:effectLst/>
                <a:latin typeface="Consolas" panose="020B0609020204030204" pitchFamily="49" charset="0"/>
              </a:rPr>
              <a:t>=</a:t>
            </a:r>
            <a:r>
              <a:rPr lang="en-US" sz="2000" b="0" dirty="0" err="1">
                <a:effectLst/>
                <a:latin typeface="Consolas" panose="020B0609020204030204" pitchFamily="49" charset="0"/>
              </a:rPr>
              <a:t>models.CASCADE,null</a:t>
            </a:r>
            <a:r>
              <a:rPr lang="en-US" sz="2000" b="0" dirty="0">
                <a:effectLst/>
                <a:latin typeface="Consolas" panose="020B0609020204030204" pitchFamily="49" charset="0"/>
              </a:rPr>
              <a:t>=</a:t>
            </a:r>
            <a:r>
              <a:rPr lang="en-US" sz="2000" b="0" dirty="0" err="1">
                <a:effectLst/>
                <a:latin typeface="Consolas" panose="020B0609020204030204" pitchFamily="49" charset="0"/>
              </a:rPr>
              <a:t>True,blank</a:t>
            </a:r>
            <a:r>
              <a:rPr lang="en-US" sz="2000" b="0" dirty="0">
                <a:effectLst/>
                <a:latin typeface="Consolas" panose="020B0609020204030204" pitchFamily="49" charset="0"/>
              </a:rPr>
              <a:t>=True)</a:t>
            </a:r>
          </a:p>
        </p:txBody>
      </p:sp>
    </p:spTree>
    <p:extLst>
      <p:ext uri="{BB962C8B-B14F-4D97-AF65-F5344CB8AC3E}">
        <p14:creationId xmlns:p14="http://schemas.microsoft.com/office/powerpoint/2010/main" val="145102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EF5FD-3F75-4FB7-9FFC-6CC543F4DBF5}"/>
              </a:ext>
            </a:extLst>
          </p:cNvPr>
          <p:cNvSpPr txBox="1"/>
          <p:nvPr/>
        </p:nvSpPr>
        <p:spPr>
          <a:xfrm>
            <a:off x="719528" y="344774"/>
            <a:ext cx="4946754" cy="461665"/>
          </a:xfrm>
          <a:prstGeom prst="rect">
            <a:avLst/>
          </a:prstGeom>
          <a:noFill/>
        </p:spPr>
        <p:txBody>
          <a:bodyPr wrap="square" rtlCol="0">
            <a:spAutoFit/>
          </a:bodyPr>
          <a:lstStyle/>
          <a:p>
            <a:r>
              <a:rPr lang="en-US" sz="2400" b="1" dirty="0"/>
              <a:t>Vehicle Table:</a:t>
            </a:r>
          </a:p>
        </p:txBody>
      </p:sp>
      <p:sp>
        <p:nvSpPr>
          <p:cNvPr id="4" name="TextBox 3">
            <a:extLst>
              <a:ext uri="{FF2B5EF4-FFF2-40B4-BE49-F238E27FC236}">
                <a16:creationId xmlns:a16="http://schemas.microsoft.com/office/drawing/2014/main" id="{88B78550-4393-463A-B651-927C35E4F3DF}"/>
              </a:ext>
            </a:extLst>
          </p:cNvPr>
          <p:cNvSpPr txBox="1"/>
          <p:nvPr/>
        </p:nvSpPr>
        <p:spPr>
          <a:xfrm>
            <a:off x="697042" y="1170909"/>
            <a:ext cx="9938479" cy="3693319"/>
          </a:xfrm>
          <a:prstGeom prst="rect">
            <a:avLst/>
          </a:prstGeom>
          <a:noFill/>
        </p:spPr>
        <p:txBody>
          <a:bodyPr wrap="square">
            <a:spAutoFit/>
          </a:bodyPr>
          <a:lstStyle/>
          <a:p>
            <a:r>
              <a:rPr lang="en-US" b="0" dirty="0">
                <a:effectLst/>
                <a:latin typeface="Consolas" panose="020B0609020204030204" pitchFamily="49" charset="0"/>
              </a:rPr>
              <a:t>class </a:t>
            </a:r>
            <a:r>
              <a:rPr lang="en-US" b="0" dirty="0" err="1">
                <a:effectLst/>
                <a:latin typeface="Consolas" panose="020B0609020204030204" pitchFamily="49" charset="0"/>
              </a:rPr>
              <a:t>VehicleModel</a:t>
            </a:r>
            <a:r>
              <a:rPr lang="en-US" b="0" dirty="0">
                <a:effectLst/>
                <a:latin typeface="Consolas" panose="020B0609020204030204" pitchFamily="49" charset="0"/>
              </a:rPr>
              <a:t>(</a:t>
            </a:r>
            <a:r>
              <a:rPr lang="en-US" b="0" dirty="0" err="1">
                <a:effectLst/>
                <a:latin typeface="Consolas" panose="020B0609020204030204" pitchFamily="49" charset="0"/>
              </a:rPr>
              <a:t>models.Model</a:t>
            </a:r>
            <a:r>
              <a:rPr lang="en-US" b="0" dirty="0">
                <a:effectLst/>
                <a:latin typeface="Consolas" panose="020B0609020204030204" pitchFamily="49" charset="0"/>
              </a:rPr>
              <a:t>):</a:t>
            </a:r>
          </a:p>
          <a:p>
            <a:r>
              <a:rPr lang="en-US" b="0" dirty="0">
                <a:effectLst/>
                <a:latin typeface="Consolas" panose="020B0609020204030204" pitchFamily="49" charset="0"/>
              </a:rPr>
              <a:t>    TYPE =(</a:t>
            </a:r>
          </a:p>
          <a:p>
            <a:r>
              <a:rPr lang="en-US" b="0" dirty="0">
                <a:effectLst/>
                <a:latin typeface="Consolas" panose="020B0609020204030204" pitchFamily="49" charset="0"/>
              </a:rPr>
              <a:t>        ('Two </a:t>
            </a:r>
            <a:r>
              <a:rPr lang="en-US" b="0" dirty="0" err="1">
                <a:effectLst/>
                <a:latin typeface="Consolas" panose="020B0609020204030204" pitchFamily="49" charset="0"/>
              </a:rPr>
              <a:t>Wheeler','Two</a:t>
            </a:r>
            <a:r>
              <a:rPr lang="en-US" b="0" dirty="0">
                <a:effectLst/>
                <a:latin typeface="Consolas" panose="020B0609020204030204" pitchFamily="49" charset="0"/>
              </a:rPr>
              <a:t> Wheeler'),</a:t>
            </a:r>
          </a:p>
          <a:p>
            <a:r>
              <a:rPr lang="en-US" b="0" dirty="0">
                <a:effectLst/>
                <a:latin typeface="Consolas" panose="020B0609020204030204" pitchFamily="49" charset="0"/>
              </a:rPr>
              <a:t>        ('Four </a:t>
            </a:r>
            <a:r>
              <a:rPr lang="en-US" b="0" dirty="0" err="1">
                <a:effectLst/>
                <a:latin typeface="Consolas" panose="020B0609020204030204" pitchFamily="49" charset="0"/>
              </a:rPr>
              <a:t>Wheeler','Four</a:t>
            </a:r>
            <a:r>
              <a:rPr lang="en-US" b="0" dirty="0">
                <a:effectLst/>
                <a:latin typeface="Consolas" panose="020B0609020204030204" pitchFamily="49" charset="0"/>
              </a:rPr>
              <a:t> Wheeler'),</a:t>
            </a:r>
          </a:p>
          <a:p>
            <a:r>
              <a:rPr lang="en-US" b="0" dirty="0">
                <a:effectLst/>
                <a:latin typeface="Consolas" panose="020B0609020204030204" pitchFamily="49" charset="0"/>
              </a:rPr>
              <a:t>    )</a:t>
            </a:r>
          </a:p>
          <a:p>
            <a:r>
              <a:rPr lang="en-US" b="0" dirty="0">
                <a:effectLst/>
                <a:latin typeface="Consolas" panose="020B0609020204030204" pitchFamily="49" charset="0"/>
              </a:rPr>
              <a:t>    </a:t>
            </a:r>
            <a:r>
              <a:rPr lang="en-US" b="0" dirty="0" err="1">
                <a:effectLst/>
                <a:latin typeface="Consolas" panose="020B0609020204030204" pitchFamily="49" charset="0"/>
              </a:rPr>
              <a:t>vname</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=50)</a:t>
            </a:r>
          </a:p>
          <a:p>
            <a:r>
              <a:rPr lang="en-US" b="0" dirty="0">
                <a:effectLst/>
                <a:latin typeface="Consolas" panose="020B0609020204030204" pitchFamily="49" charset="0"/>
              </a:rPr>
              <a:t>    </a:t>
            </a:r>
            <a:r>
              <a:rPr lang="en-US" b="0" dirty="0" err="1">
                <a:effectLst/>
                <a:latin typeface="Consolas" panose="020B0609020204030204" pitchFamily="49" charset="0"/>
              </a:rPr>
              <a:t>vmodel</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=50)</a:t>
            </a:r>
          </a:p>
          <a:p>
            <a:r>
              <a:rPr lang="en-US" b="0" dirty="0">
                <a:effectLst/>
                <a:latin typeface="Consolas" panose="020B0609020204030204" pitchFamily="49" charset="0"/>
              </a:rPr>
              <a:t>    </a:t>
            </a:r>
            <a:r>
              <a:rPr lang="en-US" b="0" dirty="0" err="1">
                <a:effectLst/>
                <a:latin typeface="Consolas" panose="020B0609020204030204" pitchFamily="49" charset="0"/>
              </a:rPr>
              <a:t>vtype</a:t>
            </a:r>
            <a:r>
              <a:rPr lang="en-US" b="0" dirty="0">
                <a:effectLst/>
                <a:latin typeface="Consolas" panose="020B0609020204030204" pitchFamily="49" charset="0"/>
              </a:rPr>
              <a:t>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=100,null=</a:t>
            </a:r>
            <a:r>
              <a:rPr lang="en-US" b="0" dirty="0" err="1">
                <a:effectLst/>
                <a:latin typeface="Consolas" panose="020B0609020204030204" pitchFamily="49" charset="0"/>
              </a:rPr>
              <a:t>True,choices</a:t>
            </a:r>
            <a:r>
              <a:rPr lang="en-US" b="0" dirty="0">
                <a:effectLst/>
                <a:latin typeface="Consolas" panose="020B0609020204030204" pitchFamily="49" charset="0"/>
              </a:rPr>
              <a:t>=TYPE)</a:t>
            </a:r>
          </a:p>
          <a:p>
            <a:r>
              <a:rPr lang="en-US" b="0" dirty="0">
                <a:effectLst/>
                <a:latin typeface="Consolas" panose="020B0609020204030204" pitchFamily="49" charset="0"/>
              </a:rPr>
              <a:t>    </a:t>
            </a:r>
            <a:r>
              <a:rPr lang="en-US" b="0" dirty="0" err="1">
                <a:effectLst/>
                <a:latin typeface="Consolas" panose="020B0609020204030204" pitchFamily="49" charset="0"/>
              </a:rPr>
              <a:t>vprice</a:t>
            </a:r>
            <a:r>
              <a:rPr lang="en-US" b="0" dirty="0">
                <a:effectLst/>
                <a:latin typeface="Consolas" panose="020B0609020204030204" pitchFamily="49" charset="0"/>
              </a:rPr>
              <a:t>= </a:t>
            </a:r>
            <a:r>
              <a:rPr lang="en-US" b="0" dirty="0" err="1">
                <a:effectLst/>
                <a:latin typeface="Consolas" panose="020B0609020204030204" pitchFamily="49" charset="0"/>
              </a:rPr>
              <a:t>models.FloatField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vdescription</a:t>
            </a:r>
            <a:r>
              <a:rPr lang="en-US" b="0" dirty="0">
                <a:effectLst/>
                <a:latin typeface="Consolas" panose="020B0609020204030204" pitchFamily="49" charset="0"/>
              </a:rPr>
              <a:t> = </a:t>
            </a:r>
            <a:r>
              <a:rPr lang="en-US" b="0" dirty="0" err="1">
                <a:effectLst/>
                <a:latin typeface="Consolas" panose="020B0609020204030204" pitchFamily="49" charset="0"/>
              </a:rPr>
              <a:t>models.TextField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vimage</a:t>
            </a:r>
            <a:r>
              <a:rPr lang="en-US" b="0" dirty="0">
                <a:effectLst/>
                <a:latin typeface="Consolas" panose="020B0609020204030204" pitchFamily="49" charset="0"/>
              </a:rPr>
              <a:t> = </a:t>
            </a:r>
            <a:r>
              <a:rPr lang="en-US" b="0" dirty="0" err="1">
                <a:effectLst/>
                <a:latin typeface="Consolas" panose="020B0609020204030204" pitchFamily="49" charset="0"/>
              </a:rPr>
              <a:t>models.FileField</a:t>
            </a:r>
            <a:r>
              <a:rPr lang="en-US" b="0" dirty="0">
                <a:effectLst/>
                <a:latin typeface="Consolas" panose="020B0609020204030204" pitchFamily="49" charset="0"/>
              </a:rPr>
              <a:t>(</a:t>
            </a:r>
            <a:r>
              <a:rPr lang="en-US" b="0" dirty="0" err="1">
                <a:effectLst/>
                <a:latin typeface="Consolas" panose="020B0609020204030204" pitchFamily="49" charset="0"/>
              </a:rPr>
              <a:t>upload_to</a:t>
            </a:r>
            <a:r>
              <a:rPr lang="en-US" b="0" dirty="0">
                <a:effectLst/>
                <a:latin typeface="Consolas" panose="020B0609020204030204" pitchFamily="49" charset="0"/>
              </a:rPr>
              <a:t>="image/",null=True, blank=True)</a:t>
            </a:r>
          </a:p>
          <a:p>
            <a:r>
              <a:rPr lang="en-US" b="0" dirty="0">
                <a:effectLst/>
                <a:latin typeface="Consolas" panose="020B0609020204030204" pitchFamily="49" charset="0"/>
              </a:rPr>
              <a:t>    </a:t>
            </a:r>
            <a:r>
              <a:rPr lang="en-US" b="0" dirty="0" err="1">
                <a:effectLst/>
                <a:latin typeface="Consolas" panose="020B0609020204030204" pitchFamily="49" charset="0"/>
              </a:rPr>
              <a:t>v_dealer</a:t>
            </a:r>
            <a:r>
              <a:rPr lang="en-US" b="0" dirty="0">
                <a:effectLst/>
                <a:latin typeface="Consolas" panose="020B0609020204030204" pitchFamily="49" charset="0"/>
              </a:rPr>
              <a:t> = </a:t>
            </a:r>
            <a:r>
              <a:rPr lang="en-US" b="0" dirty="0" err="1">
                <a:effectLst/>
                <a:latin typeface="Consolas" panose="020B0609020204030204" pitchFamily="49" charset="0"/>
              </a:rPr>
              <a:t>ForeignKey</a:t>
            </a:r>
            <a:r>
              <a:rPr lang="en-US" b="0" dirty="0">
                <a:effectLst/>
                <a:latin typeface="Consolas" panose="020B0609020204030204" pitchFamily="49" charset="0"/>
              </a:rPr>
              <a:t>(</a:t>
            </a:r>
            <a:r>
              <a:rPr lang="en-US" b="0" dirty="0" err="1">
                <a:effectLst/>
                <a:latin typeface="Consolas" panose="020B0609020204030204" pitchFamily="49" charset="0"/>
              </a:rPr>
              <a:t>DealerModel,on_delete</a:t>
            </a:r>
            <a:r>
              <a:rPr lang="en-US" b="0" dirty="0">
                <a:effectLst/>
                <a:latin typeface="Consolas" panose="020B0609020204030204" pitchFamily="49" charset="0"/>
              </a:rPr>
              <a:t>=</a:t>
            </a:r>
            <a:r>
              <a:rPr lang="en-US" b="0" dirty="0" err="1">
                <a:effectLst/>
                <a:latin typeface="Consolas" panose="020B0609020204030204" pitchFamily="49" charset="0"/>
              </a:rPr>
              <a:t>models.CASCADE,null</a:t>
            </a:r>
            <a:r>
              <a:rPr lang="en-US" b="0" dirty="0">
                <a:effectLst/>
                <a:latin typeface="Consolas" panose="020B0609020204030204" pitchFamily="49" charset="0"/>
              </a:rPr>
              <a:t>=</a:t>
            </a:r>
            <a:r>
              <a:rPr lang="en-US" b="0" dirty="0" err="1">
                <a:effectLst/>
                <a:latin typeface="Consolas" panose="020B0609020204030204" pitchFamily="49" charset="0"/>
              </a:rPr>
              <a:t>True,blank</a:t>
            </a:r>
            <a:r>
              <a:rPr lang="en-US" b="0" dirty="0">
                <a:effectLst/>
                <a:latin typeface="Consolas" panose="020B0609020204030204" pitchFamily="49" charset="0"/>
              </a:rPr>
              <a:t>=True)</a:t>
            </a:r>
          </a:p>
        </p:txBody>
      </p:sp>
    </p:spTree>
    <p:extLst>
      <p:ext uri="{BB962C8B-B14F-4D97-AF65-F5344CB8AC3E}">
        <p14:creationId xmlns:p14="http://schemas.microsoft.com/office/powerpoint/2010/main" val="206123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6AA5A1-2C1C-47BC-8CAF-46BC7B467B89}"/>
              </a:ext>
            </a:extLst>
          </p:cNvPr>
          <p:cNvSpPr txBox="1"/>
          <p:nvPr/>
        </p:nvSpPr>
        <p:spPr>
          <a:xfrm>
            <a:off x="434715" y="239843"/>
            <a:ext cx="6820524" cy="523220"/>
          </a:xfrm>
          <a:prstGeom prst="rect">
            <a:avLst/>
          </a:prstGeom>
          <a:noFill/>
        </p:spPr>
        <p:txBody>
          <a:bodyPr wrap="square" rtlCol="0">
            <a:spAutoFit/>
          </a:bodyPr>
          <a:lstStyle/>
          <a:p>
            <a:r>
              <a:rPr lang="en-US" sz="2800" b="1" dirty="0"/>
              <a:t>Customer Table:</a:t>
            </a:r>
          </a:p>
        </p:txBody>
      </p:sp>
      <p:sp>
        <p:nvSpPr>
          <p:cNvPr id="4" name="TextBox 3">
            <a:extLst>
              <a:ext uri="{FF2B5EF4-FFF2-40B4-BE49-F238E27FC236}">
                <a16:creationId xmlns:a16="http://schemas.microsoft.com/office/drawing/2014/main" id="{2758B4D3-DCC8-4760-9D14-451A44D46BF7}"/>
              </a:ext>
            </a:extLst>
          </p:cNvPr>
          <p:cNvSpPr txBox="1"/>
          <p:nvPr/>
        </p:nvSpPr>
        <p:spPr>
          <a:xfrm>
            <a:off x="434714" y="1024595"/>
            <a:ext cx="9968459" cy="3416320"/>
          </a:xfrm>
          <a:prstGeom prst="rect">
            <a:avLst/>
          </a:prstGeom>
          <a:noFill/>
        </p:spPr>
        <p:txBody>
          <a:bodyPr wrap="square">
            <a:spAutoFit/>
          </a:bodyPr>
          <a:lstStyle/>
          <a:p>
            <a:r>
              <a:rPr lang="en-US" b="0" dirty="0">
                <a:effectLst/>
                <a:latin typeface="Consolas" panose="020B0609020204030204" pitchFamily="49" charset="0"/>
              </a:rPr>
              <a:t>class </a:t>
            </a:r>
            <a:r>
              <a:rPr lang="en-US" b="0" dirty="0" err="1">
                <a:effectLst/>
                <a:latin typeface="Consolas" panose="020B0609020204030204" pitchFamily="49" charset="0"/>
              </a:rPr>
              <a:t>CustomerModel</a:t>
            </a:r>
            <a:r>
              <a:rPr lang="en-US" b="0" dirty="0">
                <a:effectLst/>
                <a:latin typeface="Consolas" panose="020B0609020204030204" pitchFamily="49" charset="0"/>
              </a:rPr>
              <a:t>(</a:t>
            </a:r>
            <a:r>
              <a:rPr lang="en-US" b="0" dirty="0" err="1">
                <a:effectLst/>
                <a:latin typeface="Consolas" panose="020B0609020204030204" pitchFamily="49" charset="0"/>
              </a:rPr>
              <a:t>models.Model</a:t>
            </a:r>
            <a:r>
              <a:rPr lang="en-US" b="0" dirty="0">
                <a:effectLst/>
                <a:latin typeface="Consolas" panose="020B0609020204030204" pitchFamily="49" charset="0"/>
              </a:rPr>
              <a:t>):</a:t>
            </a:r>
          </a:p>
          <a:p>
            <a:r>
              <a:rPr lang="en-US" b="0" dirty="0">
                <a:effectLst/>
                <a:latin typeface="Consolas" panose="020B0609020204030204" pitchFamily="49" charset="0"/>
              </a:rPr>
              <a:t>    alpha = </a:t>
            </a:r>
            <a:r>
              <a:rPr lang="en-US" b="0" dirty="0" err="1">
                <a:effectLst/>
                <a:latin typeface="Consolas" panose="020B0609020204030204" pitchFamily="49" charset="0"/>
              </a:rPr>
              <a:t>RegexValidator</a:t>
            </a:r>
            <a:r>
              <a:rPr lang="en-US" b="0" dirty="0">
                <a:effectLst/>
                <a:latin typeface="Consolas" panose="020B0609020204030204" pitchFamily="49" charset="0"/>
              </a:rPr>
              <a:t>(r'^[a-</a:t>
            </a:r>
            <a:r>
              <a:rPr lang="en-US" b="0" dirty="0" err="1">
                <a:effectLst/>
                <a:latin typeface="Consolas" panose="020B0609020204030204" pitchFamily="49" charset="0"/>
              </a:rPr>
              <a:t>zA</a:t>
            </a:r>
            <a:r>
              <a:rPr lang="en-US" b="0" dirty="0">
                <a:effectLst/>
                <a:latin typeface="Consolas" panose="020B0609020204030204" pitchFamily="49" charset="0"/>
              </a:rPr>
              <a:t>-Z]*$', 'Please Enter Valid Name')</a:t>
            </a:r>
          </a:p>
          <a:p>
            <a:r>
              <a:rPr lang="en-US" b="0" dirty="0">
                <a:effectLst/>
                <a:latin typeface="Consolas" panose="020B0609020204030204" pitchFamily="49" charset="0"/>
              </a:rPr>
              <a:t>    phone = </a:t>
            </a:r>
            <a:r>
              <a:rPr lang="en-US" b="0" dirty="0" err="1">
                <a:effectLst/>
                <a:latin typeface="Consolas" panose="020B0609020204030204" pitchFamily="49" charset="0"/>
              </a:rPr>
              <a:t>RegexValidator</a:t>
            </a:r>
            <a:r>
              <a:rPr lang="en-US" b="0" dirty="0">
                <a:effectLst/>
                <a:latin typeface="Consolas" panose="020B0609020204030204" pitchFamily="49" charset="0"/>
              </a:rPr>
              <a:t>(r'^[0-9]{10}$', 'Please Enter Valid Mobile Number')</a:t>
            </a:r>
          </a:p>
          <a:p>
            <a:r>
              <a:rPr lang="en-US" b="0" dirty="0">
                <a:effectLst/>
                <a:latin typeface="Consolas" panose="020B0609020204030204" pitchFamily="49" charset="0"/>
              </a:rPr>
              <a:t>    </a:t>
            </a:r>
            <a:r>
              <a:rPr lang="en-US" b="0" dirty="0" err="1">
                <a:effectLst/>
                <a:latin typeface="Consolas" panose="020B0609020204030204" pitchFamily="49" charset="0"/>
              </a:rPr>
              <a:t>fname</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=50 ,validators=[alpha])</a:t>
            </a:r>
          </a:p>
          <a:p>
            <a:r>
              <a:rPr lang="en-US" b="0" dirty="0">
                <a:effectLst/>
                <a:latin typeface="Consolas" panose="020B0609020204030204" pitchFamily="49" charset="0"/>
              </a:rPr>
              <a:t>    </a:t>
            </a:r>
            <a:r>
              <a:rPr lang="en-US" b="0" dirty="0" err="1">
                <a:effectLst/>
                <a:latin typeface="Consolas" panose="020B0609020204030204" pitchFamily="49" charset="0"/>
              </a:rPr>
              <a:t>lname</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=50,null=</a:t>
            </a:r>
            <a:r>
              <a:rPr lang="en-US" b="0" dirty="0" err="1">
                <a:effectLst/>
                <a:latin typeface="Consolas" panose="020B0609020204030204" pitchFamily="49" charset="0"/>
              </a:rPr>
              <a:t>True,blank</a:t>
            </a:r>
            <a:r>
              <a:rPr lang="en-US" b="0" dirty="0">
                <a:effectLst/>
                <a:latin typeface="Consolas" panose="020B0609020204030204" pitchFamily="49" charset="0"/>
              </a:rPr>
              <a:t>=True ,validators=[alpha])</a:t>
            </a:r>
          </a:p>
          <a:p>
            <a:r>
              <a:rPr lang="en-US" b="0" dirty="0">
                <a:effectLst/>
                <a:latin typeface="Consolas" panose="020B0609020204030204" pitchFamily="49" charset="0"/>
              </a:rPr>
              <a:t>    contact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=10 , null=</a:t>
            </a:r>
            <a:r>
              <a:rPr lang="en-US" b="0" dirty="0" err="1">
                <a:effectLst/>
                <a:latin typeface="Consolas" panose="020B0609020204030204" pitchFamily="49" charset="0"/>
              </a:rPr>
              <a:t>True,blank</a:t>
            </a:r>
            <a:r>
              <a:rPr lang="en-US" b="0" dirty="0">
                <a:effectLst/>
                <a:latin typeface="Consolas" panose="020B0609020204030204" pitchFamily="49" charset="0"/>
              </a:rPr>
              <a:t>=True ,validators=[phone])</a:t>
            </a:r>
          </a:p>
          <a:p>
            <a:r>
              <a:rPr lang="en-US" b="0" dirty="0">
                <a:effectLst/>
                <a:latin typeface="Consolas" panose="020B0609020204030204" pitchFamily="49" charset="0"/>
              </a:rPr>
              <a:t>    </a:t>
            </a:r>
            <a:r>
              <a:rPr lang="en-US" b="0" dirty="0" err="1">
                <a:effectLst/>
                <a:latin typeface="Consolas" panose="020B0609020204030204" pitchFamily="49" charset="0"/>
              </a:rPr>
              <a:t>cemail</a:t>
            </a:r>
            <a:r>
              <a:rPr lang="en-US" b="0" dirty="0">
                <a:effectLst/>
                <a:latin typeface="Consolas" panose="020B0609020204030204" pitchFamily="49" charset="0"/>
              </a:rPr>
              <a:t> =</a:t>
            </a:r>
            <a:r>
              <a:rPr lang="en-US" b="0" dirty="0" err="1">
                <a:effectLst/>
                <a:latin typeface="Consolas" panose="020B0609020204030204" pitchFamily="49" charset="0"/>
              </a:rPr>
              <a:t>models.EmailField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caddress</a:t>
            </a:r>
            <a:r>
              <a:rPr lang="en-US" b="0" dirty="0">
                <a:effectLst/>
                <a:latin typeface="Consolas" panose="020B0609020204030204" pitchFamily="49" charset="0"/>
              </a:rPr>
              <a:t> = </a:t>
            </a:r>
            <a:r>
              <a:rPr lang="en-US" b="0" dirty="0" err="1">
                <a:effectLst/>
                <a:latin typeface="Consolas" panose="020B0609020204030204" pitchFamily="49" charset="0"/>
              </a:rPr>
              <a:t>models.TextField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staff_id</a:t>
            </a:r>
            <a:r>
              <a:rPr lang="en-US" b="0" dirty="0">
                <a:effectLst/>
                <a:latin typeface="Consolas" panose="020B0609020204030204" pitchFamily="49" charset="0"/>
              </a:rPr>
              <a:t> =</a:t>
            </a:r>
            <a:r>
              <a:rPr lang="en-US" b="0" dirty="0" err="1">
                <a:effectLst/>
                <a:latin typeface="Consolas" panose="020B0609020204030204" pitchFamily="49" charset="0"/>
              </a:rPr>
              <a:t>ForeignKey</a:t>
            </a:r>
            <a:r>
              <a:rPr lang="en-US" b="0" dirty="0">
                <a:effectLst/>
                <a:latin typeface="Consolas" panose="020B0609020204030204" pitchFamily="49" charset="0"/>
              </a:rPr>
              <a:t>(</a:t>
            </a:r>
            <a:r>
              <a:rPr lang="en-US" b="0" dirty="0" err="1">
                <a:effectLst/>
                <a:latin typeface="Consolas" panose="020B0609020204030204" pitchFamily="49" charset="0"/>
              </a:rPr>
              <a:t>StaffModel,on_delete</a:t>
            </a:r>
            <a:r>
              <a:rPr lang="en-US" b="0" dirty="0">
                <a:effectLst/>
                <a:latin typeface="Consolas" panose="020B0609020204030204" pitchFamily="49" charset="0"/>
              </a:rPr>
              <a:t>=</a:t>
            </a:r>
            <a:r>
              <a:rPr lang="en-US" b="0" dirty="0" err="1">
                <a:effectLst/>
                <a:latin typeface="Consolas" panose="020B0609020204030204" pitchFamily="49" charset="0"/>
              </a:rPr>
              <a:t>models.CASCADE,null</a:t>
            </a:r>
            <a:r>
              <a:rPr lang="en-US" b="0" dirty="0">
                <a:effectLst/>
                <a:latin typeface="Consolas" panose="020B0609020204030204" pitchFamily="49" charset="0"/>
              </a:rPr>
              <a:t>=</a:t>
            </a:r>
            <a:r>
              <a:rPr lang="en-US" b="0" dirty="0" err="1">
                <a:effectLst/>
                <a:latin typeface="Consolas" panose="020B0609020204030204" pitchFamily="49" charset="0"/>
              </a:rPr>
              <a:t>True,blank</a:t>
            </a:r>
            <a:r>
              <a:rPr lang="en-US" b="0" dirty="0">
                <a:effectLst/>
                <a:latin typeface="Consolas" panose="020B0609020204030204" pitchFamily="49" charset="0"/>
              </a:rPr>
              <a:t>=True)</a:t>
            </a:r>
          </a:p>
        </p:txBody>
      </p:sp>
    </p:spTree>
    <p:extLst>
      <p:ext uri="{BB962C8B-B14F-4D97-AF65-F5344CB8AC3E}">
        <p14:creationId xmlns:p14="http://schemas.microsoft.com/office/powerpoint/2010/main" val="14690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358119-998D-4826-979E-9A2CC3F42DD9}"/>
              </a:ext>
            </a:extLst>
          </p:cNvPr>
          <p:cNvSpPr txBox="1"/>
          <p:nvPr/>
        </p:nvSpPr>
        <p:spPr>
          <a:xfrm>
            <a:off x="704538" y="1407163"/>
            <a:ext cx="9818558" cy="4801314"/>
          </a:xfrm>
          <a:prstGeom prst="rect">
            <a:avLst/>
          </a:prstGeom>
          <a:noFill/>
        </p:spPr>
        <p:txBody>
          <a:bodyPr wrap="square">
            <a:spAutoFit/>
          </a:bodyPr>
          <a:lstStyle/>
          <a:p>
            <a:r>
              <a:rPr lang="en-US" b="0" dirty="0">
                <a:effectLst/>
                <a:latin typeface="Consolas" panose="020B0609020204030204" pitchFamily="49" charset="0"/>
              </a:rPr>
              <a:t>class </a:t>
            </a:r>
            <a:r>
              <a:rPr lang="en-US" b="0" dirty="0" err="1">
                <a:effectLst/>
                <a:latin typeface="Consolas" panose="020B0609020204030204" pitchFamily="49" charset="0"/>
              </a:rPr>
              <a:t>OrderModel</a:t>
            </a:r>
            <a:r>
              <a:rPr lang="en-US" b="0" dirty="0">
                <a:effectLst/>
                <a:latin typeface="Consolas" panose="020B0609020204030204" pitchFamily="49" charset="0"/>
              </a:rPr>
              <a:t>(</a:t>
            </a:r>
            <a:r>
              <a:rPr lang="en-US" b="0" dirty="0" err="1">
                <a:effectLst/>
                <a:latin typeface="Consolas" panose="020B0609020204030204" pitchFamily="49" charset="0"/>
              </a:rPr>
              <a:t>models.Model</a:t>
            </a:r>
            <a:r>
              <a:rPr lang="en-US" b="0" dirty="0">
                <a:effectLst/>
                <a:latin typeface="Consolas" panose="020B0609020204030204" pitchFamily="49" charset="0"/>
              </a:rPr>
              <a:t>):</a:t>
            </a:r>
          </a:p>
          <a:p>
            <a:r>
              <a:rPr lang="en-US" b="0" dirty="0">
                <a:effectLst/>
                <a:latin typeface="Consolas" panose="020B0609020204030204" pitchFamily="49" charset="0"/>
              </a:rPr>
              <a:t>    MODE =(</a:t>
            </a:r>
          </a:p>
          <a:p>
            <a:r>
              <a:rPr lang="en-US" b="0" dirty="0">
                <a:effectLst/>
                <a:latin typeface="Consolas" panose="020B0609020204030204" pitchFamily="49" charset="0"/>
              </a:rPr>
              <a:t>        ('</a:t>
            </a:r>
            <a:r>
              <a:rPr lang="en-US" b="0" dirty="0" err="1">
                <a:effectLst/>
                <a:latin typeface="Consolas" panose="020B0609020204030204" pitchFamily="49" charset="0"/>
              </a:rPr>
              <a:t>Cheque','Cheque</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Cash','Cash</a:t>
            </a:r>
            <a:r>
              <a:rPr lang="en-US" b="0" dirty="0">
                <a:effectLst/>
                <a:latin typeface="Consolas" panose="020B0609020204030204" pitchFamily="49" charset="0"/>
              </a:rPr>
              <a:t>'),</a:t>
            </a:r>
          </a:p>
          <a:p>
            <a:r>
              <a:rPr lang="en-US" b="0" dirty="0">
                <a:effectLst/>
                <a:latin typeface="Consolas" panose="020B0609020204030204" pitchFamily="49" charset="0"/>
              </a:rPr>
              <a:t>        ('Net </a:t>
            </a:r>
            <a:r>
              <a:rPr lang="en-US" b="0" dirty="0" err="1">
                <a:effectLst/>
                <a:latin typeface="Consolas" panose="020B0609020204030204" pitchFamily="49" charset="0"/>
              </a:rPr>
              <a:t>Banking','Net</a:t>
            </a:r>
            <a:r>
              <a:rPr lang="en-US" b="0" dirty="0">
                <a:effectLst/>
                <a:latin typeface="Consolas" panose="020B0609020204030204" pitchFamily="49" charset="0"/>
              </a:rPr>
              <a:t> Banking')</a:t>
            </a:r>
          </a:p>
          <a:p>
            <a:r>
              <a:rPr lang="en-US" b="0" dirty="0">
                <a:effectLst/>
                <a:latin typeface="Consolas" panose="020B0609020204030204" pitchFamily="49" charset="0"/>
              </a:rPr>
              <a:t>    )</a:t>
            </a:r>
          </a:p>
          <a:p>
            <a:r>
              <a:rPr lang="en-US" b="0" dirty="0">
                <a:effectLst/>
                <a:latin typeface="Consolas" panose="020B0609020204030204" pitchFamily="49" charset="0"/>
              </a:rPr>
              <a:t>    </a:t>
            </a:r>
            <a:r>
              <a:rPr lang="en-US" b="0" dirty="0" err="1">
                <a:effectLst/>
                <a:latin typeface="Consolas" panose="020B0609020204030204" pitchFamily="49" charset="0"/>
              </a:rPr>
              <a:t>cust_id</a:t>
            </a:r>
            <a:r>
              <a:rPr lang="en-US" b="0" dirty="0">
                <a:effectLst/>
                <a:latin typeface="Consolas" panose="020B0609020204030204" pitchFamily="49" charset="0"/>
              </a:rPr>
              <a:t> = </a:t>
            </a:r>
            <a:r>
              <a:rPr lang="en-US" b="0" dirty="0" err="1">
                <a:effectLst/>
                <a:latin typeface="Consolas" panose="020B0609020204030204" pitchFamily="49" charset="0"/>
              </a:rPr>
              <a:t>models.ForeignKey</a:t>
            </a:r>
            <a:r>
              <a:rPr lang="en-US" b="0" dirty="0">
                <a:effectLst/>
                <a:latin typeface="Consolas" panose="020B0609020204030204" pitchFamily="49" charset="0"/>
              </a:rPr>
              <a:t>(</a:t>
            </a:r>
            <a:r>
              <a:rPr lang="en-US" b="0" dirty="0" err="1">
                <a:effectLst/>
                <a:latin typeface="Consolas" panose="020B0609020204030204" pitchFamily="49" charset="0"/>
              </a:rPr>
              <a:t>CustomerModel,on_delete</a:t>
            </a:r>
            <a:r>
              <a:rPr lang="en-US" b="0" dirty="0">
                <a:effectLst/>
                <a:latin typeface="Consolas" panose="020B0609020204030204" pitchFamily="49" charset="0"/>
              </a:rPr>
              <a:t>=</a:t>
            </a:r>
            <a:r>
              <a:rPr lang="en-US" b="0" dirty="0" err="1">
                <a:effectLst/>
                <a:latin typeface="Consolas" panose="020B0609020204030204" pitchFamily="49" charset="0"/>
              </a:rPr>
              <a:t>models.CASCADE,null</a:t>
            </a:r>
            <a:r>
              <a:rPr lang="en-US" b="0" dirty="0">
                <a:effectLst/>
                <a:latin typeface="Consolas" panose="020B0609020204030204" pitchFamily="49" charset="0"/>
              </a:rPr>
              <a:t>=</a:t>
            </a:r>
            <a:r>
              <a:rPr lang="en-US" b="0" dirty="0" err="1">
                <a:effectLst/>
                <a:latin typeface="Consolas" panose="020B0609020204030204" pitchFamily="49" charset="0"/>
              </a:rPr>
              <a:t>True,blank</a:t>
            </a:r>
            <a:r>
              <a:rPr lang="en-US" b="0" dirty="0">
                <a:effectLst/>
                <a:latin typeface="Consolas" panose="020B0609020204030204" pitchFamily="49" charset="0"/>
              </a:rPr>
              <a:t>=True)</a:t>
            </a:r>
          </a:p>
          <a:p>
            <a:r>
              <a:rPr lang="en-US" b="0" dirty="0">
                <a:effectLst/>
                <a:latin typeface="Consolas" panose="020B0609020204030204" pitchFamily="49" charset="0"/>
              </a:rPr>
              <a:t>    </a:t>
            </a:r>
            <a:r>
              <a:rPr lang="en-US" b="0" dirty="0" err="1">
                <a:effectLst/>
                <a:latin typeface="Consolas" panose="020B0609020204030204" pitchFamily="49" charset="0"/>
              </a:rPr>
              <a:t>vehicle_name</a:t>
            </a:r>
            <a:r>
              <a:rPr lang="en-US" b="0" dirty="0">
                <a:effectLst/>
                <a:latin typeface="Consolas" panose="020B0609020204030204" pitchFamily="49" charset="0"/>
              </a:rPr>
              <a:t> = </a:t>
            </a:r>
            <a:r>
              <a:rPr lang="en-US" b="0" dirty="0" err="1">
                <a:effectLst/>
                <a:latin typeface="Consolas" panose="020B0609020204030204" pitchFamily="49" charset="0"/>
              </a:rPr>
              <a:t>models.ForeignKey</a:t>
            </a:r>
            <a:r>
              <a:rPr lang="en-US" b="0" dirty="0">
                <a:effectLst/>
                <a:latin typeface="Consolas" panose="020B0609020204030204" pitchFamily="49" charset="0"/>
              </a:rPr>
              <a:t>(</a:t>
            </a:r>
            <a:r>
              <a:rPr lang="en-US" b="0" dirty="0" err="1">
                <a:effectLst/>
                <a:latin typeface="Consolas" panose="020B0609020204030204" pitchFamily="49" charset="0"/>
              </a:rPr>
              <a:t>VehicleModel,on_delete</a:t>
            </a:r>
            <a:r>
              <a:rPr lang="en-US" b="0" dirty="0">
                <a:effectLst/>
                <a:latin typeface="Consolas" panose="020B0609020204030204" pitchFamily="49" charset="0"/>
              </a:rPr>
              <a:t>=</a:t>
            </a:r>
            <a:r>
              <a:rPr lang="en-US" b="0" dirty="0" err="1">
                <a:effectLst/>
                <a:latin typeface="Consolas" panose="020B0609020204030204" pitchFamily="49" charset="0"/>
              </a:rPr>
              <a:t>models.CASCADE,null</a:t>
            </a:r>
            <a:r>
              <a:rPr lang="en-US" b="0" dirty="0">
                <a:effectLst/>
                <a:latin typeface="Consolas" panose="020B0609020204030204" pitchFamily="49" charset="0"/>
              </a:rPr>
              <a:t>=</a:t>
            </a:r>
            <a:r>
              <a:rPr lang="en-US" b="0" dirty="0" err="1">
                <a:effectLst/>
                <a:latin typeface="Consolas" panose="020B0609020204030204" pitchFamily="49" charset="0"/>
              </a:rPr>
              <a:t>True,blank</a:t>
            </a:r>
            <a:r>
              <a:rPr lang="en-US" b="0" dirty="0">
                <a:effectLst/>
                <a:latin typeface="Consolas" panose="020B0609020204030204" pitchFamily="49" charset="0"/>
              </a:rPr>
              <a:t>=True)</a:t>
            </a:r>
          </a:p>
          <a:p>
            <a:r>
              <a:rPr lang="en-US" b="0" dirty="0">
                <a:effectLst/>
                <a:latin typeface="Consolas" panose="020B0609020204030204" pitchFamily="49" charset="0"/>
              </a:rPr>
              <a:t>    </a:t>
            </a:r>
            <a:r>
              <a:rPr lang="en-US" b="0" dirty="0" err="1">
                <a:effectLst/>
                <a:latin typeface="Consolas" panose="020B0609020204030204" pitchFamily="49" charset="0"/>
              </a:rPr>
              <a:t>order_date</a:t>
            </a:r>
            <a:r>
              <a:rPr lang="en-US" b="0" dirty="0">
                <a:effectLst/>
                <a:latin typeface="Consolas" panose="020B0609020204030204" pitchFamily="49" charset="0"/>
              </a:rPr>
              <a:t> = </a:t>
            </a:r>
            <a:r>
              <a:rPr lang="en-US" b="0" dirty="0" err="1">
                <a:effectLst/>
                <a:latin typeface="Consolas" panose="020B0609020204030204" pitchFamily="49" charset="0"/>
              </a:rPr>
              <a:t>models.DateField</a:t>
            </a:r>
            <a:r>
              <a:rPr lang="en-US" b="0" dirty="0">
                <a:effectLst/>
                <a:latin typeface="Consolas" panose="020B0609020204030204" pitchFamily="49" charset="0"/>
              </a:rPr>
              <a:t>(default=</a:t>
            </a:r>
            <a:r>
              <a:rPr lang="en-US" b="0" dirty="0" err="1">
                <a:effectLst/>
                <a:latin typeface="Consolas" panose="020B0609020204030204" pitchFamily="49" charset="0"/>
              </a:rPr>
              <a:t>date.today</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delivery_date</a:t>
            </a:r>
            <a:r>
              <a:rPr lang="en-US" b="0" dirty="0">
                <a:effectLst/>
                <a:latin typeface="Consolas" panose="020B0609020204030204" pitchFamily="49" charset="0"/>
              </a:rPr>
              <a:t> = </a:t>
            </a:r>
            <a:r>
              <a:rPr lang="en-US" b="0" dirty="0" err="1">
                <a:effectLst/>
                <a:latin typeface="Consolas" panose="020B0609020204030204" pitchFamily="49" charset="0"/>
              </a:rPr>
              <a:t>models.DateField</a:t>
            </a:r>
            <a:r>
              <a:rPr lang="en-US" b="0" dirty="0">
                <a:effectLst/>
                <a:latin typeface="Consolas" panose="020B0609020204030204" pitchFamily="49" charset="0"/>
              </a:rPr>
              <a:t>(default=</a:t>
            </a:r>
            <a:r>
              <a:rPr lang="en-US" b="0" dirty="0" err="1">
                <a:effectLst/>
                <a:latin typeface="Consolas" panose="020B0609020204030204" pitchFamily="49" charset="0"/>
              </a:rPr>
              <a:t>date.today</a:t>
            </a:r>
            <a:r>
              <a:rPr lang="en-US" b="0" dirty="0">
                <a:effectLst/>
                <a:latin typeface="Consolas" panose="020B0609020204030204" pitchFamily="49" charset="0"/>
              </a:rPr>
              <a:t>)</a:t>
            </a:r>
          </a:p>
          <a:p>
            <a:r>
              <a:rPr lang="en-US" b="0" dirty="0">
                <a:effectLst/>
                <a:latin typeface="Consolas" panose="020B0609020204030204" pitchFamily="49" charset="0"/>
              </a:rPr>
              <a:t>    tax = </a:t>
            </a:r>
            <a:r>
              <a:rPr lang="en-US" b="0" dirty="0" err="1">
                <a:effectLst/>
                <a:latin typeface="Consolas" panose="020B0609020204030204" pitchFamily="49" charset="0"/>
              </a:rPr>
              <a:t>models.FloatField</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payment_mode</a:t>
            </a:r>
            <a:r>
              <a:rPr lang="en-US" b="0" dirty="0">
                <a:effectLst/>
                <a:latin typeface="Consolas" panose="020B0609020204030204" pitchFamily="49" charset="0"/>
              </a:rPr>
              <a:t> = </a:t>
            </a:r>
            <a:r>
              <a:rPr lang="en-US" b="0" dirty="0" err="1">
                <a:effectLst/>
                <a:latin typeface="Consolas" panose="020B0609020204030204" pitchFamily="49" charset="0"/>
              </a:rPr>
              <a:t>models.CharField</a:t>
            </a:r>
            <a:r>
              <a:rPr lang="en-US" b="0" dirty="0">
                <a:effectLst/>
                <a:latin typeface="Consolas" panose="020B0609020204030204" pitchFamily="49" charset="0"/>
              </a:rPr>
              <a:t>(</a:t>
            </a:r>
            <a:r>
              <a:rPr lang="en-US" b="0" dirty="0" err="1">
                <a:effectLst/>
                <a:latin typeface="Consolas" panose="020B0609020204030204" pitchFamily="49" charset="0"/>
              </a:rPr>
              <a:t>max_length</a:t>
            </a:r>
            <a:r>
              <a:rPr lang="en-US" b="0" dirty="0">
                <a:effectLst/>
                <a:latin typeface="Consolas" panose="020B0609020204030204" pitchFamily="49" charset="0"/>
              </a:rPr>
              <a:t>= 60, choices=</a:t>
            </a:r>
            <a:r>
              <a:rPr lang="en-US" b="0" dirty="0" err="1">
                <a:effectLst/>
                <a:latin typeface="Consolas" panose="020B0609020204030204" pitchFamily="49" charset="0"/>
              </a:rPr>
              <a:t>MODE,null</a:t>
            </a:r>
            <a:r>
              <a:rPr lang="en-US" b="0" dirty="0">
                <a:effectLst/>
                <a:latin typeface="Consolas" panose="020B0609020204030204" pitchFamily="49" charset="0"/>
              </a:rPr>
              <a:t>=</a:t>
            </a:r>
            <a:r>
              <a:rPr lang="en-US" b="0" dirty="0" err="1">
                <a:effectLst/>
                <a:latin typeface="Consolas" panose="020B0609020204030204" pitchFamily="49" charset="0"/>
              </a:rPr>
              <a:t>True,blank</a:t>
            </a:r>
            <a:r>
              <a:rPr lang="en-US" b="0" dirty="0">
                <a:effectLst/>
                <a:latin typeface="Consolas" panose="020B0609020204030204" pitchFamily="49" charset="0"/>
              </a:rPr>
              <a:t>=True</a:t>
            </a:r>
            <a:r>
              <a:rPr lang="en-US"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A0C19E9-9734-4FDD-9141-101774398DC3}"/>
              </a:ext>
            </a:extLst>
          </p:cNvPr>
          <p:cNvSpPr txBox="1"/>
          <p:nvPr/>
        </p:nvSpPr>
        <p:spPr>
          <a:xfrm>
            <a:off x="629587" y="531912"/>
            <a:ext cx="3492708" cy="523220"/>
          </a:xfrm>
          <a:prstGeom prst="rect">
            <a:avLst/>
          </a:prstGeom>
          <a:noFill/>
        </p:spPr>
        <p:txBody>
          <a:bodyPr wrap="square" rtlCol="0">
            <a:spAutoFit/>
          </a:bodyPr>
          <a:lstStyle/>
          <a:p>
            <a:r>
              <a:rPr lang="en-US" sz="2800" b="1" dirty="0"/>
              <a:t>Order Table:</a:t>
            </a:r>
          </a:p>
        </p:txBody>
      </p:sp>
    </p:spTree>
    <p:extLst>
      <p:ext uri="{BB962C8B-B14F-4D97-AF65-F5344CB8AC3E}">
        <p14:creationId xmlns:p14="http://schemas.microsoft.com/office/powerpoint/2010/main" val="363527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E76BC-544B-4928-9581-CDA90921A2B1}"/>
              </a:ext>
            </a:extLst>
          </p:cNvPr>
          <p:cNvSpPr txBox="1"/>
          <p:nvPr/>
        </p:nvSpPr>
        <p:spPr>
          <a:xfrm>
            <a:off x="1135378" y="351692"/>
            <a:ext cx="8205570" cy="707886"/>
          </a:xfrm>
          <a:prstGeom prst="rect">
            <a:avLst/>
          </a:prstGeom>
          <a:noFill/>
        </p:spPr>
        <p:txBody>
          <a:bodyPr wrap="square" rtlCol="0">
            <a:spAutoFit/>
          </a:bodyPr>
          <a:lstStyle/>
          <a:p>
            <a:r>
              <a:rPr lang="en-US" sz="4000" u="sng" dirty="0"/>
              <a:t>DATABASE  STATE  SNAPSHOT:</a:t>
            </a:r>
          </a:p>
        </p:txBody>
      </p:sp>
      <p:sp>
        <p:nvSpPr>
          <p:cNvPr id="4" name="TextBox 3">
            <a:extLst>
              <a:ext uri="{FF2B5EF4-FFF2-40B4-BE49-F238E27FC236}">
                <a16:creationId xmlns:a16="http://schemas.microsoft.com/office/drawing/2014/main" id="{F83E4051-6846-484A-82BD-62E4E41FFE50}"/>
              </a:ext>
            </a:extLst>
          </p:cNvPr>
          <p:cNvSpPr txBox="1"/>
          <p:nvPr/>
        </p:nvSpPr>
        <p:spPr>
          <a:xfrm>
            <a:off x="1135378" y="1059578"/>
            <a:ext cx="3450690" cy="584775"/>
          </a:xfrm>
          <a:prstGeom prst="rect">
            <a:avLst/>
          </a:prstGeom>
          <a:noFill/>
        </p:spPr>
        <p:txBody>
          <a:bodyPr wrap="square" rtlCol="0">
            <a:spAutoFit/>
          </a:bodyPr>
          <a:lstStyle/>
          <a:p>
            <a:r>
              <a:rPr lang="en-US" sz="3200" dirty="0"/>
              <a:t>Customer Table:</a:t>
            </a:r>
          </a:p>
        </p:txBody>
      </p:sp>
      <p:pic>
        <p:nvPicPr>
          <p:cNvPr id="14" name="Picture 13">
            <a:extLst>
              <a:ext uri="{FF2B5EF4-FFF2-40B4-BE49-F238E27FC236}">
                <a16:creationId xmlns:a16="http://schemas.microsoft.com/office/drawing/2014/main" id="{E97BF884-13CD-4A9E-BB62-4DF36C1F4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78" y="1767464"/>
            <a:ext cx="9260647" cy="4534862"/>
          </a:xfrm>
          <a:prstGeom prst="rect">
            <a:avLst/>
          </a:prstGeom>
        </p:spPr>
      </p:pic>
    </p:spTree>
    <p:extLst>
      <p:ext uri="{BB962C8B-B14F-4D97-AF65-F5344CB8AC3E}">
        <p14:creationId xmlns:p14="http://schemas.microsoft.com/office/powerpoint/2010/main" val="32206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A7E163-1687-4328-90B5-8F0E875AACA8}"/>
              </a:ext>
            </a:extLst>
          </p:cNvPr>
          <p:cNvSpPr txBox="1"/>
          <p:nvPr/>
        </p:nvSpPr>
        <p:spPr>
          <a:xfrm>
            <a:off x="839449" y="241479"/>
            <a:ext cx="9833548" cy="1015663"/>
          </a:xfrm>
          <a:prstGeom prst="rect">
            <a:avLst/>
          </a:prstGeom>
          <a:noFill/>
        </p:spPr>
        <p:txBody>
          <a:bodyPr wrap="square">
            <a:spAutoFit/>
          </a:bodyPr>
          <a:lstStyle/>
          <a:p>
            <a:pPr algn="ctr"/>
            <a:r>
              <a:rPr lang="en-US" sz="2000" b="1" dirty="0"/>
              <a:t>SIR M. VISVESVARAYA INSTITUTE OF TECHNOLOGY</a:t>
            </a:r>
          </a:p>
          <a:p>
            <a:pPr algn="ctr"/>
            <a:r>
              <a:rPr lang="en-US" sz="2000" b="1" dirty="0"/>
              <a:t> </a:t>
            </a:r>
            <a:r>
              <a:rPr lang="en-US" sz="2000" b="1" dirty="0" err="1"/>
              <a:t>Krishnadevaraya</a:t>
            </a:r>
            <a:r>
              <a:rPr lang="en-US" sz="2000" b="1" dirty="0"/>
              <a:t> Nagar, International Airport Road, </a:t>
            </a:r>
            <a:r>
              <a:rPr lang="en-US" sz="2000" b="1" dirty="0" err="1"/>
              <a:t>Hunasmaranahalli</a:t>
            </a:r>
            <a:r>
              <a:rPr lang="en-US" sz="2000" b="1" dirty="0"/>
              <a:t>, Bengaluru – 562157 DEPARTMENT OF COMPUTER SCIENCE AND ENGINEERING</a:t>
            </a:r>
          </a:p>
        </p:txBody>
      </p:sp>
      <p:sp>
        <p:nvSpPr>
          <p:cNvPr id="7" name="TextBox 6">
            <a:extLst>
              <a:ext uri="{FF2B5EF4-FFF2-40B4-BE49-F238E27FC236}">
                <a16:creationId xmlns:a16="http://schemas.microsoft.com/office/drawing/2014/main" id="{28FF7FF7-B82A-442D-ACCA-C5B3FC5FB6EA}"/>
              </a:ext>
            </a:extLst>
          </p:cNvPr>
          <p:cNvSpPr txBox="1"/>
          <p:nvPr/>
        </p:nvSpPr>
        <p:spPr>
          <a:xfrm>
            <a:off x="2709473" y="1514708"/>
            <a:ext cx="6093500" cy="400110"/>
          </a:xfrm>
          <a:prstGeom prst="rect">
            <a:avLst/>
          </a:prstGeom>
          <a:noFill/>
        </p:spPr>
        <p:txBody>
          <a:bodyPr wrap="square">
            <a:spAutoFit/>
          </a:bodyPr>
          <a:lstStyle/>
          <a:p>
            <a:pPr algn="ctr"/>
            <a:r>
              <a:rPr lang="en-US" sz="2000" b="1" dirty="0"/>
              <a:t>CERTIFICATE</a:t>
            </a:r>
          </a:p>
        </p:txBody>
      </p:sp>
      <p:sp>
        <p:nvSpPr>
          <p:cNvPr id="9" name="TextBox 8">
            <a:extLst>
              <a:ext uri="{FF2B5EF4-FFF2-40B4-BE49-F238E27FC236}">
                <a16:creationId xmlns:a16="http://schemas.microsoft.com/office/drawing/2014/main" id="{E1D54EA1-21E1-4C39-BE1A-3B2655C76E53}"/>
              </a:ext>
            </a:extLst>
          </p:cNvPr>
          <p:cNvSpPr txBox="1"/>
          <p:nvPr/>
        </p:nvSpPr>
        <p:spPr>
          <a:xfrm>
            <a:off x="1154242" y="1914818"/>
            <a:ext cx="9518755" cy="2585323"/>
          </a:xfrm>
          <a:prstGeom prst="rect">
            <a:avLst/>
          </a:prstGeom>
          <a:noFill/>
        </p:spPr>
        <p:txBody>
          <a:bodyPr wrap="square">
            <a:spAutoFit/>
          </a:bodyPr>
          <a:lstStyle/>
          <a:p>
            <a:r>
              <a:rPr lang="en-US" dirty="0"/>
              <a:t>It is certified that the DBMS Mini Project work entitled " VEHICLE SHOWROOM MANAGEMENT SYSTEM " is carried out by SHREY RAJ &amp; REHAN NADEEMULLA are </a:t>
            </a:r>
            <a:r>
              <a:rPr lang="en-US" dirty="0" err="1"/>
              <a:t>bonafide</a:t>
            </a:r>
            <a:r>
              <a:rPr lang="en-US" dirty="0"/>
              <a:t> students of Sir M Visvesvaraya Institute of Technology in partial fulfillment for the 5th semester for the award of the Degree of Bachelor of Engineering in Computer Science and Engineering of the Visvesvaraya Technological University, Belagavi during the academic year 2021-2022.It is certified that all corrections and suggestions indicated for Internal Assessment have been incorporated in the report deposited in the department library. The project report has been approved as it satisfies the academic requirements in respect of project work prescribed for the course of Bachelor of Engineering. </a:t>
            </a:r>
          </a:p>
        </p:txBody>
      </p:sp>
      <p:sp>
        <p:nvSpPr>
          <p:cNvPr id="11" name="TextBox 10">
            <a:extLst>
              <a:ext uri="{FF2B5EF4-FFF2-40B4-BE49-F238E27FC236}">
                <a16:creationId xmlns:a16="http://schemas.microsoft.com/office/drawing/2014/main" id="{1137AABC-A67A-4C92-891F-ADFC0A8DE033}"/>
              </a:ext>
            </a:extLst>
          </p:cNvPr>
          <p:cNvSpPr txBox="1"/>
          <p:nvPr/>
        </p:nvSpPr>
        <p:spPr>
          <a:xfrm>
            <a:off x="839449" y="5657671"/>
            <a:ext cx="2698230" cy="1200329"/>
          </a:xfrm>
          <a:prstGeom prst="rect">
            <a:avLst/>
          </a:prstGeom>
          <a:noFill/>
        </p:spPr>
        <p:txBody>
          <a:bodyPr wrap="square">
            <a:spAutoFit/>
          </a:bodyPr>
          <a:lstStyle/>
          <a:p>
            <a:r>
              <a:rPr lang="en-US" dirty="0"/>
              <a:t>Dr . </a:t>
            </a:r>
            <a:r>
              <a:rPr lang="en-US" dirty="0" err="1"/>
              <a:t>Sushila</a:t>
            </a:r>
            <a:r>
              <a:rPr lang="en-US" dirty="0"/>
              <a:t> </a:t>
            </a:r>
            <a:r>
              <a:rPr lang="en-US" dirty="0" err="1"/>
              <a:t>Shidnal</a:t>
            </a:r>
            <a:r>
              <a:rPr lang="en-US" dirty="0"/>
              <a:t> Prof &amp; Internal Guide Dept. Of CSE, Sir MVIT Bengaluru - 562157 </a:t>
            </a:r>
          </a:p>
        </p:txBody>
      </p:sp>
      <p:cxnSp>
        <p:nvCxnSpPr>
          <p:cNvPr id="13" name="Straight Connector 12">
            <a:extLst>
              <a:ext uri="{FF2B5EF4-FFF2-40B4-BE49-F238E27FC236}">
                <a16:creationId xmlns:a16="http://schemas.microsoft.com/office/drawing/2014/main" id="{78432CF9-3603-47DD-9263-5C8F55A3FD6A}"/>
              </a:ext>
            </a:extLst>
          </p:cNvPr>
          <p:cNvCxnSpPr/>
          <p:nvPr/>
        </p:nvCxnSpPr>
        <p:spPr>
          <a:xfrm>
            <a:off x="839449" y="5657671"/>
            <a:ext cx="2293495"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D9DD921-793B-4C6F-A380-01F8D284B220}"/>
              </a:ext>
            </a:extLst>
          </p:cNvPr>
          <p:cNvSpPr txBox="1"/>
          <p:nvPr/>
        </p:nvSpPr>
        <p:spPr>
          <a:xfrm>
            <a:off x="4292807" y="5657671"/>
            <a:ext cx="2698230" cy="923330"/>
          </a:xfrm>
          <a:prstGeom prst="rect">
            <a:avLst/>
          </a:prstGeom>
          <a:noFill/>
        </p:spPr>
        <p:txBody>
          <a:bodyPr wrap="square">
            <a:spAutoFit/>
          </a:bodyPr>
          <a:lstStyle/>
          <a:p>
            <a:r>
              <a:rPr lang="en-US" dirty="0"/>
              <a:t>Dr. G. C. Bhanu Prakash HOD, Dept. Of CSE, Sir MVIT Bengaluru - 562157 </a:t>
            </a:r>
          </a:p>
        </p:txBody>
      </p:sp>
      <p:sp>
        <p:nvSpPr>
          <p:cNvPr id="17" name="TextBox 16">
            <a:extLst>
              <a:ext uri="{FF2B5EF4-FFF2-40B4-BE49-F238E27FC236}">
                <a16:creationId xmlns:a16="http://schemas.microsoft.com/office/drawing/2014/main" id="{782D848B-D0E4-4361-A5B8-B42082653AF0}"/>
              </a:ext>
            </a:extLst>
          </p:cNvPr>
          <p:cNvSpPr txBox="1"/>
          <p:nvPr/>
        </p:nvSpPr>
        <p:spPr>
          <a:xfrm>
            <a:off x="7899194" y="5634070"/>
            <a:ext cx="2319727" cy="923330"/>
          </a:xfrm>
          <a:prstGeom prst="rect">
            <a:avLst/>
          </a:prstGeom>
          <a:noFill/>
        </p:spPr>
        <p:txBody>
          <a:bodyPr wrap="square">
            <a:spAutoFit/>
          </a:bodyPr>
          <a:lstStyle/>
          <a:p>
            <a:r>
              <a:rPr lang="en-US" dirty="0"/>
              <a:t>Dr. V.R. Manjunath Principal, Sir MVIT Bengaluru – 562157</a:t>
            </a:r>
          </a:p>
        </p:txBody>
      </p:sp>
      <p:cxnSp>
        <p:nvCxnSpPr>
          <p:cNvPr id="21" name="Straight Connector 20">
            <a:extLst>
              <a:ext uri="{FF2B5EF4-FFF2-40B4-BE49-F238E27FC236}">
                <a16:creationId xmlns:a16="http://schemas.microsoft.com/office/drawing/2014/main" id="{CAFA9136-A09B-4B02-A959-2F192C2EEA81}"/>
              </a:ext>
            </a:extLst>
          </p:cNvPr>
          <p:cNvCxnSpPr/>
          <p:nvPr/>
        </p:nvCxnSpPr>
        <p:spPr>
          <a:xfrm>
            <a:off x="4292807" y="5634070"/>
            <a:ext cx="2437777"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872A37-6C51-4D52-A5BC-8B21F26AD6DA}"/>
              </a:ext>
            </a:extLst>
          </p:cNvPr>
          <p:cNvCxnSpPr/>
          <p:nvPr/>
        </p:nvCxnSpPr>
        <p:spPr>
          <a:xfrm flipV="1">
            <a:off x="7899194" y="5634070"/>
            <a:ext cx="2204176" cy="2360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166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53361-9050-4919-A8DF-9BC05D0BDF7F}"/>
              </a:ext>
            </a:extLst>
          </p:cNvPr>
          <p:cNvSpPr txBox="1"/>
          <p:nvPr/>
        </p:nvSpPr>
        <p:spPr>
          <a:xfrm>
            <a:off x="661181" y="281354"/>
            <a:ext cx="3924886" cy="584775"/>
          </a:xfrm>
          <a:prstGeom prst="rect">
            <a:avLst/>
          </a:prstGeom>
          <a:noFill/>
        </p:spPr>
        <p:txBody>
          <a:bodyPr wrap="square" rtlCol="0">
            <a:spAutoFit/>
          </a:bodyPr>
          <a:lstStyle/>
          <a:p>
            <a:r>
              <a:rPr lang="en-US" sz="3200" u="sng" dirty="0"/>
              <a:t>Staff Table:</a:t>
            </a:r>
          </a:p>
        </p:txBody>
      </p:sp>
      <p:pic>
        <p:nvPicPr>
          <p:cNvPr id="6" name="Picture 5">
            <a:extLst>
              <a:ext uri="{FF2B5EF4-FFF2-40B4-BE49-F238E27FC236}">
                <a16:creationId xmlns:a16="http://schemas.microsoft.com/office/drawing/2014/main" id="{7799C76E-9DB6-4F23-90C9-B7898BCBE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81" y="1139483"/>
            <a:ext cx="10345486" cy="5092504"/>
          </a:xfrm>
          <a:prstGeom prst="rect">
            <a:avLst/>
          </a:prstGeom>
        </p:spPr>
      </p:pic>
    </p:spTree>
    <p:extLst>
      <p:ext uri="{BB962C8B-B14F-4D97-AF65-F5344CB8AC3E}">
        <p14:creationId xmlns:p14="http://schemas.microsoft.com/office/powerpoint/2010/main" val="786266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E847D-CD93-4746-AD3C-DEB47A194B5F}"/>
              </a:ext>
            </a:extLst>
          </p:cNvPr>
          <p:cNvSpPr txBox="1"/>
          <p:nvPr/>
        </p:nvSpPr>
        <p:spPr>
          <a:xfrm>
            <a:off x="844061" y="505472"/>
            <a:ext cx="6710290" cy="584775"/>
          </a:xfrm>
          <a:prstGeom prst="rect">
            <a:avLst/>
          </a:prstGeom>
          <a:noFill/>
        </p:spPr>
        <p:txBody>
          <a:bodyPr wrap="square" rtlCol="0">
            <a:spAutoFit/>
          </a:bodyPr>
          <a:lstStyle/>
          <a:p>
            <a:r>
              <a:rPr lang="en-US" sz="3200" u="sng" dirty="0"/>
              <a:t>Dealer Table:</a:t>
            </a:r>
          </a:p>
        </p:txBody>
      </p:sp>
      <p:pic>
        <p:nvPicPr>
          <p:cNvPr id="6" name="Picture 5">
            <a:extLst>
              <a:ext uri="{FF2B5EF4-FFF2-40B4-BE49-F238E27FC236}">
                <a16:creationId xmlns:a16="http://schemas.microsoft.com/office/drawing/2014/main" id="{88689288-1DE4-4846-BA06-D33C0BD91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1" y="1350498"/>
            <a:ext cx="9734843" cy="4262511"/>
          </a:xfrm>
          <a:prstGeom prst="rect">
            <a:avLst/>
          </a:prstGeom>
        </p:spPr>
      </p:pic>
    </p:spTree>
    <p:extLst>
      <p:ext uri="{BB962C8B-B14F-4D97-AF65-F5344CB8AC3E}">
        <p14:creationId xmlns:p14="http://schemas.microsoft.com/office/powerpoint/2010/main" val="218658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75AFE-0922-41D5-9F24-DF71662AA92C}"/>
              </a:ext>
            </a:extLst>
          </p:cNvPr>
          <p:cNvSpPr txBox="1"/>
          <p:nvPr/>
        </p:nvSpPr>
        <p:spPr>
          <a:xfrm>
            <a:off x="520505" y="337625"/>
            <a:ext cx="4979963" cy="584775"/>
          </a:xfrm>
          <a:prstGeom prst="rect">
            <a:avLst/>
          </a:prstGeom>
          <a:noFill/>
        </p:spPr>
        <p:txBody>
          <a:bodyPr wrap="square" rtlCol="0">
            <a:spAutoFit/>
          </a:bodyPr>
          <a:lstStyle/>
          <a:p>
            <a:r>
              <a:rPr lang="en-US" sz="3200" dirty="0"/>
              <a:t>Vehicle Table:</a:t>
            </a:r>
          </a:p>
        </p:txBody>
      </p:sp>
      <p:pic>
        <p:nvPicPr>
          <p:cNvPr id="8" name="Picture 7">
            <a:extLst>
              <a:ext uri="{FF2B5EF4-FFF2-40B4-BE49-F238E27FC236}">
                <a16:creationId xmlns:a16="http://schemas.microsoft.com/office/drawing/2014/main" id="{EAF29893-8E26-4194-9C24-6698264E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2" y="922400"/>
            <a:ext cx="11859065" cy="5787889"/>
          </a:xfrm>
          <a:prstGeom prst="rect">
            <a:avLst/>
          </a:prstGeom>
        </p:spPr>
      </p:pic>
    </p:spTree>
    <p:extLst>
      <p:ext uri="{BB962C8B-B14F-4D97-AF65-F5344CB8AC3E}">
        <p14:creationId xmlns:p14="http://schemas.microsoft.com/office/powerpoint/2010/main" val="1907884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20459-4328-4328-AEB8-9CE467CFD7B2}"/>
              </a:ext>
            </a:extLst>
          </p:cNvPr>
          <p:cNvSpPr txBox="1"/>
          <p:nvPr/>
        </p:nvSpPr>
        <p:spPr>
          <a:xfrm>
            <a:off x="745587" y="450166"/>
            <a:ext cx="4051495" cy="584775"/>
          </a:xfrm>
          <a:prstGeom prst="rect">
            <a:avLst/>
          </a:prstGeom>
          <a:noFill/>
        </p:spPr>
        <p:txBody>
          <a:bodyPr wrap="square" rtlCol="0">
            <a:spAutoFit/>
          </a:bodyPr>
          <a:lstStyle/>
          <a:p>
            <a:r>
              <a:rPr lang="en-US" sz="3200" u="sng" dirty="0"/>
              <a:t>Order Table:</a:t>
            </a:r>
          </a:p>
        </p:txBody>
      </p:sp>
      <p:pic>
        <p:nvPicPr>
          <p:cNvPr id="8" name="Picture 7">
            <a:extLst>
              <a:ext uri="{FF2B5EF4-FFF2-40B4-BE49-F238E27FC236}">
                <a16:creationId xmlns:a16="http://schemas.microsoft.com/office/drawing/2014/main" id="{B81F0285-0C23-4AF7-89CC-ABEEBA132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88" y="1336431"/>
            <a:ext cx="9889587" cy="4797083"/>
          </a:xfrm>
          <a:prstGeom prst="rect">
            <a:avLst/>
          </a:prstGeom>
        </p:spPr>
      </p:pic>
    </p:spTree>
    <p:extLst>
      <p:ext uri="{BB962C8B-B14F-4D97-AF65-F5344CB8AC3E}">
        <p14:creationId xmlns:p14="http://schemas.microsoft.com/office/powerpoint/2010/main" val="136211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E144A2-7870-4947-BF5E-E5E46B997EA5}"/>
              </a:ext>
            </a:extLst>
          </p:cNvPr>
          <p:cNvSpPr txBox="1"/>
          <p:nvPr/>
        </p:nvSpPr>
        <p:spPr>
          <a:xfrm>
            <a:off x="534572" y="267286"/>
            <a:ext cx="3995225" cy="584775"/>
          </a:xfrm>
          <a:prstGeom prst="rect">
            <a:avLst/>
          </a:prstGeom>
          <a:noFill/>
        </p:spPr>
        <p:txBody>
          <a:bodyPr wrap="square" rtlCol="0">
            <a:spAutoFit/>
          </a:bodyPr>
          <a:lstStyle/>
          <a:p>
            <a:r>
              <a:rPr lang="en-US" sz="3200" u="sng" dirty="0"/>
              <a:t>Login Page:</a:t>
            </a:r>
          </a:p>
        </p:txBody>
      </p:sp>
      <p:pic>
        <p:nvPicPr>
          <p:cNvPr id="4" name="Picture 3">
            <a:extLst>
              <a:ext uri="{FF2B5EF4-FFF2-40B4-BE49-F238E27FC236}">
                <a16:creationId xmlns:a16="http://schemas.microsoft.com/office/drawing/2014/main" id="{22A1ECCD-020D-483D-BBB5-0420D4BA5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5" y="1118399"/>
            <a:ext cx="10733650" cy="5205976"/>
          </a:xfrm>
          <a:prstGeom prst="rect">
            <a:avLst/>
          </a:prstGeom>
        </p:spPr>
      </p:pic>
    </p:spTree>
    <p:extLst>
      <p:ext uri="{BB962C8B-B14F-4D97-AF65-F5344CB8AC3E}">
        <p14:creationId xmlns:p14="http://schemas.microsoft.com/office/powerpoint/2010/main" val="182539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AF9313-5BE7-4F9C-AAC0-1DA4FCA7EAF6}"/>
              </a:ext>
            </a:extLst>
          </p:cNvPr>
          <p:cNvSpPr txBox="1"/>
          <p:nvPr/>
        </p:nvSpPr>
        <p:spPr>
          <a:xfrm>
            <a:off x="295422" y="295422"/>
            <a:ext cx="4445390" cy="584775"/>
          </a:xfrm>
          <a:prstGeom prst="rect">
            <a:avLst/>
          </a:prstGeom>
          <a:noFill/>
        </p:spPr>
        <p:txBody>
          <a:bodyPr wrap="square" rtlCol="0">
            <a:spAutoFit/>
          </a:bodyPr>
          <a:lstStyle/>
          <a:p>
            <a:r>
              <a:rPr lang="en-US" sz="3200" u="sng" dirty="0"/>
              <a:t>Home Page:</a:t>
            </a:r>
          </a:p>
        </p:txBody>
      </p:sp>
      <p:pic>
        <p:nvPicPr>
          <p:cNvPr id="6" name="Picture 5">
            <a:extLst>
              <a:ext uri="{FF2B5EF4-FFF2-40B4-BE49-F238E27FC236}">
                <a16:creationId xmlns:a16="http://schemas.microsoft.com/office/drawing/2014/main" id="{202DB50C-2E2E-4774-A0E9-12405F834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22" y="880197"/>
            <a:ext cx="11380764" cy="5792539"/>
          </a:xfrm>
          <a:prstGeom prst="rect">
            <a:avLst/>
          </a:prstGeom>
        </p:spPr>
      </p:pic>
    </p:spTree>
    <p:extLst>
      <p:ext uri="{BB962C8B-B14F-4D97-AF65-F5344CB8AC3E}">
        <p14:creationId xmlns:p14="http://schemas.microsoft.com/office/powerpoint/2010/main" val="299893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33C8C-3372-4681-9F2A-2CBD57162F56}"/>
              </a:ext>
            </a:extLst>
          </p:cNvPr>
          <p:cNvSpPr txBox="1"/>
          <p:nvPr/>
        </p:nvSpPr>
        <p:spPr>
          <a:xfrm>
            <a:off x="254000" y="279400"/>
            <a:ext cx="5316806" cy="584775"/>
          </a:xfrm>
          <a:prstGeom prst="rect">
            <a:avLst/>
          </a:prstGeom>
          <a:noFill/>
        </p:spPr>
        <p:txBody>
          <a:bodyPr wrap="square" rtlCol="0">
            <a:spAutoFit/>
          </a:bodyPr>
          <a:lstStyle/>
          <a:p>
            <a:r>
              <a:rPr lang="en-US" sz="3200" u="sng" dirty="0"/>
              <a:t>Customer Details Page:</a:t>
            </a:r>
          </a:p>
        </p:txBody>
      </p:sp>
      <p:pic>
        <p:nvPicPr>
          <p:cNvPr id="3" name="Picture 2">
            <a:extLst>
              <a:ext uri="{FF2B5EF4-FFF2-40B4-BE49-F238E27FC236}">
                <a16:creationId xmlns:a16="http://schemas.microsoft.com/office/drawing/2014/main" id="{3940B344-1494-4CA5-9BA7-178E42E2A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06" y="1144916"/>
            <a:ext cx="9777046" cy="5130875"/>
          </a:xfrm>
          <a:prstGeom prst="rect">
            <a:avLst/>
          </a:prstGeom>
        </p:spPr>
      </p:pic>
    </p:spTree>
    <p:extLst>
      <p:ext uri="{BB962C8B-B14F-4D97-AF65-F5344CB8AC3E}">
        <p14:creationId xmlns:p14="http://schemas.microsoft.com/office/powerpoint/2010/main" val="4155992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88758-EB6F-4465-8A26-F91F4BB0F45E}"/>
              </a:ext>
            </a:extLst>
          </p:cNvPr>
          <p:cNvSpPr txBox="1"/>
          <p:nvPr/>
        </p:nvSpPr>
        <p:spPr>
          <a:xfrm>
            <a:off x="562708" y="281354"/>
            <a:ext cx="5739618" cy="584775"/>
          </a:xfrm>
          <a:prstGeom prst="rect">
            <a:avLst/>
          </a:prstGeom>
          <a:noFill/>
        </p:spPr>
        <p:txBody>
          <a:bodyPr wrap="square" rtlCol="0">
            <a:spAutoFit/>
          </a:bodyPr>
          <a:lstStyle/>
          <a:p>
            <a:r>
              <a:rPr lang="en-US" sz="3200" u="sng" dirty="0"/>
              <a:t>Add Customer:</a:t>
            </a:r>
          </a:p>
        </p:txBody>
      </p:sp>
      <p:pic>
        <p:nvPicPr>
          <p:cNvPr id="4" name="Picture 3">
            <a:extLst>
              <a:ext uri="{FF2B5EF4-FFF2-40B4-BE49-F238E27FC236}">
                <a16:creationId xmlns:a16="http://schemas.microsoft.com/office/drawing/2014/main" id="{4022839D-3059-48E6-9737-5D8163546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24" y="1083212"/>
            <a:ext cx="11211951" cy="5219114"/>
          </a:xfrm>
          <a:prstGeom prst="rect">
            <a:avLst/>
          </a:prstGeom>
        </p:spPr>
      </p:pic>
    </p:spTree>
    <p:extLst>
      <p:ext uri="{BB962C8B-B14F-4D97-AF65-F5344CB8AC3E}">
        <p14:creationId xmlns:p14="http://schemas.microsoft.com/office/powerpoint/2010/main" val="263712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06930-A47E-47EE-AE80-6CF6B130A422}"/>
              </a:ext>
            </a:extLst>
          </p:cNvPr>
          <p:cNvSpPr txBox="1"/>
          <p:nvPr/>
        </p:nvSpPr>
        <p:spPr>
          <a:xfrm>
            <a:off x="970671" y="379828"/>
            <a:ext cx="4178104" cy="584775"/>
          </a:xfrm>
          <a:prstGeom prst="rect">
            <a:avLst/>
          </a:prstGeom>
          <a:noFill/>
        </p:spPr>
        <p:txBody>
          <a:bodyPr wrap="square" rtlCol="0">
            <a:spAutoFit/>
          </a:bodyPr>
          <a:lstStyle/>
          <a:p>
            <a:r>
              <a:rPr lang="en-US" sz="3200" u="sng" dirty="0"/>
              <a:t>Search For Customer:</a:t>
            </a:r>
          </a:p>
        </p:txBody>
      </p:sp>
      <p:pic>
        <p:nvPicPr>
          <p:cNvPr id="4" name="Picture 3">
            <a:extLst>
              <a:ext uri="{FF2B5EF4-FFF2-40B4-BE49-F238E27FC236}">
                <a16:creationId xmlns:a16="http://schemas.microsoft.com/office/drawing/2014/main" id="{E25FCA50-73DC-4021-8006-F6C2950AF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6" y="1280159"/>
            <a:ext cx="11183815" cy="5198013"/>
          </a:xfrm>
          <a:prstGeom prst="rect">
            <a:avLst/>
          </a:prstGeom>
        </p:spPr>
      </p:pic>
    </p:spTree>
    <p:extLst>
      <p:ext uri="{BB962C8B-B14F-4D97-AF65-F5344CB8AC3E}">
        <p14:creationId xmlns:p14="http://schemas.microsoft.com/office/powerpoint/2010/main" val="356708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11587-0361-40D3-A976-627C8BA8308E}"/>
              </a:ext>
            </a:extLst>
          </p:cNvPr>
          <p:cNvSpPr txBox="1"/>
          <p:nvPr/>
        </p:nvSpPr>
        <p:spPr>
          <a:xfrm>
            <a:off x="590843" y="309489"/>
            <a:ext cx="3404382" cy="584775"/>
          </a:xfrm>
          <a:prstGeom prst="rect">
            <a:avLst/>
          </a:prstGeom>
          <a:noFill/>
        </p:spPr>
        <p:txBody>
          <a:bodyPr wrap="square" rtlCol="0">
            <a:spAutoFit/>
          </a:bodyPr>
          <a:lstStyle/>
          <a:p>
            <a:r>
              <a:rPr lang="en-US" sz="3200" u="sng" dirty="0"/>
              <a:t>Add Vehicle:</a:t>
            </a:r>
          </a:p>
        </p:txBody>
      </p:sp>
      <p:pic>
        <p:nvPicPr>
          <p:cNvPr id="4" name="Picture 3">
            <a:extLst>
              <a:ext uri="{FF2B5EF4-FFF2-40B4-BE49-F238E27FC236}">
                <a16:creationId xmlns:a16="http://schemas.microsoft.com/office/drawing/2014/main" id="{5F4FBDB9-D4DA-47B1-8D7D-D7FA2810F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22" y="1055077"/>
            <a:ext cx="10117015" cy="5493434"/>
          </a:xfrm>
          <a:prstGeom prst="rect">
            <a:avLst/>
          </a:prstGeom>
        </p:spPr>
      </p:pic>
    </p:spTree>
    <p:extLst>
      <p:ext uri="{BB962C8B-B14F-4D97-AF65-F5344CB8AC3E}">
        <p14:creationId xmlns:p14="http://schemas.microsoft.com/office/powerpoint/2010/main" val="386026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923710-B79A-40F5-8F2E-0B0FF8E7C561}"/>
              </a:ext>
            </a:extLst>
          </p:cNvPr>
          <p:cNvSpPr txBox="1"/>
          <p:nvPr/>
        </p:nvSpPr>
        <p:spPr>
          <a:xfrm>
            <a:off x="4920521" y="677268"/>
            <a:ext cx="6093500" cy="523220"/>
          </a:xfrm>
          <a:prstGeom prst="rect">
            <a:avLst/>
          </a:prstGeom>
          <a:noFill/>
        </p:spPr>
        <p:txBody>
          <a:bodyPr wrap="square">
            <a:spAutoFit/>
          </a:bodyPr>
          <a:lstStyle/>
          <a:p>
            <a:r>
              <a:rPr lang="en-US" sz="2800" b="1" dirty="0"/>
              <a:t>DECLARATION</a:t>
            </a:r>
          </a:p>
        </p:txBody>
      </p:sp>
      <p:sp>
        <p:nvSpPr>
          <p:cNvPr id="9" name="TextBox 8">
            <a:extLst>
              <a:ext uri="{FF2B5EF4-FFF2-40B4-BE49-F238E27FC236}">
                <a16:creationId xmlns:a16="http://schemas.microsoft.com/office/drawing/2014/main" id="{23FEFCB1-7239-47A9-8DC5-95EA941BD930}"/>
              </a:ext>
            </a:extLst>
          </p:cNvPr>
          <p:cNvSpPr txBox="1"/>
          <p:nvPr/>
        </p:nvSpPr>
        <p:spPr>
          <a:xfrm>
            <a:off x="494675" y="1670846"/>
            <a:ext cx="9863528" cy="1384995"/>
          </a:xfrm>
          <a:prstGeom prst="rect">
            <a:avLst/>
          </a:prstGeom>
          <a:noFill/>
        </p:spPr>
        <p:txBody>
          <a:bodyPr wrap="square">
            <a:spAutoFit/>
          </a:bodyPr>
          <a:lstStyle/>
          <a:p>
            <a:r>
              <a:rPr lang="en-US" sz="2800" dirty="0"/>
              <a:t>We hereby declare that the entire project work embodied in this dissertation has been carried out by us and no part has been submitted for any degree or diploma of any institution previously</a:t>
            </a:r>
            <a:r>
              <a:rPr lang="en-US" dirty="0"/>
              <a:t>.</a:t>
            </a:r>
          </a:p>
        </p:txBody>
      </p:sp>
      <p:sp>
        <p:nvSpPr>
          <p:cNvPr id="11" name="TextBox 10">
            <a:extLst>
              <a:ext uri="{FF2B5EF4-FFF2-40B4-BE49-F238E27FC236}">
                <a16:creationId xmlns:a16="http://schemas.microsoft.com/office/drawing/2014/main" id="{DCB19BA1-7DE2-4C82-9EB9-23DF518FF7AB}"/>
              </a:ext>
            </a:extLst>
          </p:cNvPr>
          <p:cNvSpPr txBox="1"/>
          <p:nvPr/>
        </p:nvSpPr>
        <p:spPr>
          <a:xfrm>
            <a:off x="678305" y="3813403"/>
            <a:ext cx="6093500" cy="400110"/>
          </a:xfrm>
          <a:prstGeom prst="rect">
            <a:avLst/>
          </a:prstGeom>
          <a:noFill/>
        </p:spPr>
        <p:txBody>
          <a:bodyPr wrap="square">
            <a:spAutoFit/>
          </a:bodyPr>
          <a:lstStyle/>
          <a:p>
            <a:r>
              <a:rPr lang="en-US" sz="2000" dirty="0"/>
              <a:t>Place: Bengaluru</a:t>
            </a:r>
          </a:p>
        </p:txBody>
      </p:sp>
    </p:spTree>
    <p:extLst>
      <p:ext uri="{BB962C8B-B14F-4D97-AF65-F5344CB8AC3E}">
        <p14:creationId xmlns:p14="http://schemas.microsoft.com/office/powerpoint/2010/main" val="148816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E67239-3BF9-40E3-93C1-C6DB46E81C2B}"/>
              </a:ext>
            </a:extLst>
          </p:cNvPr>
          <p:cNvSpPr txBox="1"/>
          <p:nvPr/>
        </p:nvSpPr>
        <p:spPr>
          <a:xfrm>
            <a:off x="590844" y="337625"/>
            <a:ext cx="4811150" cy="584775"/>
          </a:xfrm>
          <a:prstGeom prst="rect">
            <a:avLst/>
          </a:prstGeom>
          <a:noFill/>
        </p:spPr>
        <p:txBody>
          <a:bodyPr wrap="square" rtlCol="0">
            <a:spAutoFit/>
          </a:bodyPr>
          <a:lstStyle/>
          <a:p>
            <a:r>
              <a:rPr lang="en-US" sz="3200" u="sng" dirty="0"/>
              <a:t>Vehicles Details page:</a:t>
            </a:r>
          </a:p>
        </p:txBody>
      </p:sp>
      <p:pic>
        <p:nvPicPr>
          <p:cNvPr id="8" name="Picture 7">
            <a:extLst>
              <a:ext uri="{FF2B5EF4-FFF2-40B4-BE49-F238E27FC236}">
                <a16:creationId xmlns:a16="http://schemas.microsoft.com/office/drawing/2014/main" id="{CADE3EE9-5BC1-4592-87C9-87F4524D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563" y="922400"/>
            <a:ext cx="10156874" cy="5792539"/>
          </a:xfrm>
          <a:prstGeom prst="rect">
            <a:avLst/>
          </a:prstGeom>
        </p:spPr>
      </p:pic>
    </p:spTree>
    <p:extLst>
      <p:ext uri="{BB962C8B-B14F-4D97-AF65-F5344CB8AC3E}">
        <p14:creationId xmlns:p14="http://schemas.microsoft.com/office/powerpoint/2010/main" val="2221785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12F32-930F-40E3-B1C9-63265C2A4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86" y="696401"/>
            <a:ext cx="11352628" cy="5774688"/>
          </a:xfrm>
          <a:prstGeom prst="rect">
            <a:avLst/>
          </a:prstGeom>
        </p:spPr>
      </p:pic>
    </p:spTree>
    <p:extLst>
      <p:ext uri="{BB962C8B-B14F-4D97-AF65-F5344CB8AC3E}">
        <p14:creationId xmlns:p14="http://schemas.microsoft.com/office/powerpoint/2010/main" val="551205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F8557-569D-4512-B8CA-B50F65D0F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1041008"/>
            <a:ext cx="10789920" cy="5558526"/>
          </a:xfrm>
          <a:prstGeom prst="rect">
            <a:avLst/>
          </a:prstGeom>
        </p:spPr>
      </p:pic>
      <p:sp>
        <p:nvSpPr>
          <p:cNvPr id="5" name="TextBox 4">
            <a:extLst>
              <a:ext uri="{FF2B5EF4-FFF2-40B4-BE49-F238E27FC236}">
                <a16:creationId xmlns:a16="http://schemas.microsoft.com/office/drawing/2014/main" id="{5B5A44EC-763C-48E6-AF24-600E998ADBD3}"/>
              </a:ext>
            </a:extLst>
          </p:cNvPr>
          <p:cNvSpPr txBox="1"/>
          <p:nvPr/>
        </p:nvSpPr>
        <p:spPr>
          <a:xfrm>
            <a:off x="492369" y="258466"/>
            <a:ext cx="6098344" cy="584775"/>
          </a:xfrm>
          <a:prstGeom prst="rect">
            <a:avLst/>
          </a:prstGeom>
          <a:noFill/>
        </p:spPr>
        <p:txBody>
          <a:bodyPr wrap="square">
            <a:spAutoFit/>
          </a:bodyPr>
          <a:lstStyle/>
          <a:p>
            <a:r>
              <a:rPr lang="en-US" sz="3200" u="sng" dirty="0"/>
              <a:t>Add Staff:</a:t>
            </a:r>
          </a:p>
        </p:txBody>
      </p:sp>
    </p:spTree>
    <p:extLst>
      <p:ext uri="{BB962C8B-B14F-4D97-AF65-F5344CB8AC3E}">
        <p14:creationId xmlns:p14="http://schemas.microsoft.com/office/powerpoint/2010/main" val="3808594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6B499E-5AE0-4D64-977F-F4E378A7A33B}"/>
              </a:ext>
            </a:extLst>
          </p:cNvPr>
          <p:cNvSpPr txBox="1"/>
          <p:nvPr/>
        </p:nvSpPr>
        <p:spPr>
          <a:xfrm>
            <a:off x="506437" y="281354"/>
            <a:ext cx="5064369" cy="584775"/>
          </a:xfrm>
          <a:prstGeom prst="rect">
            <a:avLst/>
          </a:prstGeom>
          <a:noFill/>
        </p:spPr>
        <p:txBody>
          <a:bodyPr wrap="square" rtlCol="0">
            <a:spAutoFit/>
          </a:bodyPr>
          <a:lstStyle/>
          <a:p>
            <a:r>
              <a:rPr lang="en-US" sz="3200" u="sng" dirty="0"/>
              <a:t>Staff Details Page:</a:t>
            </a:r>
          </a:p>
        </p:txBody>
      </p:sp>
      <p:pic>
        <p:nvPicPr>
          <p:cNvPr id="4" name="Picture 3">
            <a:extLst>
              <a:ext uri="{FF2B5EF4-FFF2-40B4-BE49-F238E27FC236}">
                <a16:creationId xmlns:a16="http://schemas.microsoft.com/office/drawing/2014/main" id="{5F04F027-071D-4A49-A2AC-9DB362849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59" y="1311980"/>
            <a:ext cx="11071275" cy="5264666"/>
          </a:xfrm>
          <a:prstGeom prst="rect">
            <a:avLst/>
          </a:prstGeom>
        </p:spPr>
      </p:pic>
    </p:spTree>
    <p:extLst>
      <p:ext uri="{BB962C8B-B14F-4D97-AF65-F5344CB8AC3E}">
        <p14:creationId xmlns:p14="http://schemas.microsoft.com/office/powerpoint/2010/main" val="1312605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8079A7-3974-44BA-A2BA-F456EB4BA62E}"/>
              </a:ext>
            </a:extLst>
          </p:cNvPr>
          <p:cNvSpPr txBox="1"/>
          <p:nvPr/>
        </p:nvSpPr>
        <p:spPr>
          <a:xfrm>
            <a:off x="450166" y="225083"/>
            <a:ext cx="6471139" cy="584775"/>
          </a:xfrm>
          <a:prstGeom prst="rect">
            <a:avLst/>
          </a:prstGeom>
          <a:noFill/>
        </p:spPr>
        <p:txBody>
          <a:bodyPr wrap="square" rtlCol="0">
            <a:spAutoFit/>
          </a:bodyPr>
          <a:lstStyle/>
          <a:p>
            <a:r>
              <a:rPr lang="en-US" sz="3200" u="sng" dirty="0"/>
              <a:t>Add Dealer:</a:t>
            </a:r>
          </a:p>
        </p:txBody>
      </p:sp>
      <p:pic>
        <p:nvPicPr>
          <p:cNvPr id="4" name="Picture 3">
            <a:extLst>
              <a:ext uri="{FF2B5EF4-FFF2-40B4-BE49-F238E27FC236}">
                <a16:creationId xmlns:a16="http://schemas.microsoft.com/office/drawing/2014/main" id="{CE93F0FA-7277-4691-9D18-032720E2B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25" y="1029760"/>
            <a:ext cx="11338560" cy="5603157"/>
          </a:xfrm>
          <a:prstGeom prst="rect">
            <a:avLst/>
          </a:prstGeom>
        </p:spPr>
      </p:pic>
    </p:spTree>
    <p:extLst>
      <p:ext uri="{BB962C8B-B14F-4D97-AF65-F5344CB8AC3E}">
        <p14:creationId xmlns:p14="http://schemas.microsoft.com/office/powerpoint/2010/main" val="56797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4F6230-6267-4C56-9D43-1AE74E27BA2F}"/>
              </a:ext>
            </a:extLst>
          </p:cNvPr>
          <p:cNvSpPr txBox="1"/>
          <p:nvPr/>
        </p:nvSpPr>
        <p:spPr>
          <a:xfrm>
            <a:off x="267286" y="309489"/>
            <a:ext cx="6625883" cy="584775"/>
          </a:xfrm>
          <a:prstGeom prst="rect">
            <a:avLst/>
          </a:prstGeom>
          <a:noFill/>
        </p:spPr>
        <p:txBody>
          <a:bodyPr wrap="square" rtlCol="0">
            <a:spAutoFit/>
          </a:bodyPr>
          <a:lstStyle/>
          <a:p>
            <a:r>
              <a:rPr lang="en-US" sz="3200" u="sng" dirty="0"/>
              <a:t>Dealer Details Page:</a:t>
            </a:r>
          </a:p>
        </p:txBody>
      </p:sp>
      <p:pic>
        <p:nvPicPr>
          <p:cNvPr id="4" name="Picture 3">
            <a:extLst>
              <a:ext uri="{FF2B5EF4-FFF2-40B4-BE49-F238E27FC236}">
                <a16:creationId xmlns:a16="http://schemas.microsoft.com/office/drawing/2014/main" id="{AAB2A2F8-91F0-46C1-BAF5-8DB848E44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 y="1111348"/>
            <a:ext cx="11127545" cy="5468351"/>
          </a:xfrm>
          <a:prstGeom prst="rect">
            <a:avLst/>
          </a:prstGeom>
        </p:spPr>
      </p:pic>
    </p:spTree>
    <p:extLst>
      <p:ext uri="{BB962C8B-B14F-4D97-AF65-F5344CB8AC3E}">
        <p14:creationId xmlns:p14="http://schemas.microsoft.com/office/powerpoint/2010/main" val="119568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E323D-106C-4F61-AD8B-10FABF753B13}"/>
              </a:ext>
            </a:extLst>
          </p:cNvPr>
          <p:cNvSpPr txBox="1"/>
          <p:nvPr/>
        </p:nvSpPr>
        <p:spPr>
          <a:xfrm>
            <a:off x="393895" y="196948"/>
            <a:ext cx="6738425" cy="584775"/>
          </a:xfrm>
          <a:prstGeom prst="rect">
            <a:avLst/>
          </a:prstGeom>
          <a:noFill/>
        </p:spPr>
        <p:txBody>
          <a:bodyPr wrap="square" rtlCol="0">
            <a:spAutoFit/>
          </a:bodyPr>
          <a:lstStyle/>
          <a:p>
            <a:r>
              <a:rPr lang="en-US" sz="3200" u="sng" dirty="0"/>
              <a:t>Booking Vehicle:</a:t>
            </a:r>
          </a:p>
        </p:txBody>
      </p:sp>
      <p:pic>
        <p:nvPicPr>
          <p:cNvPr id="6" name="Picture 5">
            <a:extLst>
              <a:ext uri="{FF2B5EF4-FFF2-40B4-BE49-F238E27FC236}">
                <a16:creationId xmlns:a16="http://schemas.microsoft.com/office/drawing/2014/main" id="{0BCAFCD6-6DEF-4813-BDD9-BCB7A11AC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95" y="1125415"/>
            <a:ext cx="11451102" cy="5208779"/>
          </a:xfrm>
          <a:prstGeom prst="rect">
            <a:avLst/>
          </a:prstGeom>
        </p:spPr>
      </p:pic>
    </p:spTree>
    <p:extLst>
      <p:ext uri="{BB962C8B-B14F-4D97-AF65-F5344CB8AC3E}">
        <p14:creationId xmlns:p14="http://schemas.microsoft.com/office/powerpoint/2010/main" val="532498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E2BEFC-A631-467C-A92C-D439BB6595D4}"/>
              </a:ext>
            </a:extLst>
          </p:cNvPr>
          <p:cNvSpPr txBox="1"/>
          <p:nvPr/>
        </p:nvSpPr>
        <p:spPr>
          <a:xfrm>
            <a:off x="2585428" y="649429"/>
            <a:ext cx="1280200" cy="4572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2A046A17-DE04-435A-856B-6CF3EA502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9" y="1228464"/>
            <a:ext cx="10987314" cy="5208452"/>
          </a:xfrm>
          <a:prstGeom prst="rect">
            <a:avLst/>
          </a:prstGeom>
        </p:spPr>
      </p:pic>
      <p:sp>
        <p:nvSpPr>
          <p:cNvPr id="10" name="TextBox 9">
            <a:extLst>
              <a:ext uri="{FF2B5EF4-FFF2-40B4-BE49-F238E27FC236}">
                <a16:creationId xmlns:a16="http://schemas.microsoft.com/office/drawing/2014/main" id="{84F4E0CD-11D6-411E-89DD-9512B5950AA1}"/>
              </a:ext>
            </a:extLst>
          </p:cNvPr>
          <p:cNvSpPr txBox="1"/>
          <p:nvPr/>
        </p:nvSpPr>
        <p:spPr>
          <a:xfrm>
            <a:off x="333829" y="357041"/>
            <a:ext cx="6357257" cy="584775"/>
          </a:xfrm>
          <a:prstGeom prst="rect">
            <a:avLst/>
          </a:prstGeom>
          <a:noFill/>
        </p:spPr>
        <p:txBody>
          <a:bodyPr wrap="square" rtlCol="0">
            <a:spAutoFit/>
          </a:bodyPr>
          <a:lstStyle/>
          <a:p>
            <a:r>
              <a:rPr lang="en-US" sz="3200" u="sng" dirty="0"/>
              <a:t>Order Details:</a:t>
            </a:r>
          </a:p>
        </p:txBody>
      </p:sp>
    </p:spTree>
    <p:extLst>
      <p:ext uri="{BB962C8B-B14F-4D97-AF65-F5344CB8AC3E}">
        <p14:creationId xmlns:p14="http://schemas.microsoft.com/office/powerpoint/2010/main" val="2563923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63153C-840D-433B-AF27-0310334CE911}"/>
              </a:ext>
            </a:extLst>
          </p:cNvPr>
          <p:cNvSpPr txBox="1"/>
          <p:nvPr/>
        </p:nvSpPr>
        <p:spPr>
          <a:xfrm>
            <a:off x="703385" y="337625"/>
            <a:ext cx="2715064" cy="584775"/>
          </a:xfrm>
          <a:prstGeom prst="rect">
            <a:avLst/>
          </a:prstGeom>
          <a:noFill/>
        </p:spPr>
        <p:txBody>
          <a:bodyPr wrap="square" rtlCol="0">
            <a:spAutoFit/>
          </a:bodyPr>
          <a:lstStyle/>
          <a:p>
            <a:r>
              <a:rPr lang="en-US" sz="3200" u="sng" dirty="0"/>
              <a:t>Invoice Page:</a:t>
            </a:r>
          </a:p>
        </p:txBody>
      </p:sp>
      <p:pic>
        <p:nvPicPr>
          <p:cNvPr id="4" name="Picture 3">
            <a:extLst>
              <a:ext uri="{FF2B5EF4-FFF2-40B4-BE49-F238E27FC236}">
                <a16:creationId xmlns:a16="http://schemas.microsoft.com/office/drawing/2014/main" id="{B55C9EDB-FE2A-46FD-8203-CDFCBDD32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19" y="922400"/>
            <a:ext cx="10466362" cy="5685435"/>
          </a:xfrm>
          <a:prstGeom prst="rect">
            <a:avLst/>
          </a:prstGeom>
        </p:spPr>
      </p:pic>
    </p:spTree>
    <p:extLst>
      <p:ext uri="{BB962C8B-B14F-4D97-AF65-F5344CB8AC3E}">
        <p14:creationId xmlns:p14="http://schemas.microsoft.com/office/powerpoint/2010/main" val="283013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A981A9-2C78-4E61-9163-1334E1DA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2" y="1092040"/>
            <a:ext cx="11226019" cy="5266557"/>
          </a:xfrm>
          <a:prstGeom prst="rect">
            <a:avLst/>
          </a:prstGeom>
        </p:spPr>
      </p:pic>
      <p:sp>
        <p:nvSpPr>
          <p:cNvPr id="4" name="TextBox 3">
            <a:extLst>
              <a:ext uri="{FF2B5EF4-FFF2-40B4-BE49-F238E27FC236}">
                <a16:creationId xmlns:a16="http://schemas.microsoft.com/office/drawing/2014/main" id="{311D671D-DE2A-485D-BDEF-6C70D2507B26}"/>
              </a:ext>
            </a:extLst>
          </p:cNvPr>
          <p:cNvSpPr txBox="1"/>
          <p:nvPr/>
        </p:nvSpPr>
        <p:spPr>
          <a:xfrm>
            <a:off x="534572" y="154745"/>
            <a:ext cx="5387926" cy="584775"/>
          </a:xfrm>
          <a:prstGeom prst="rect">
            <a:avLst/>
          </a:prstGeom>
          <a:noFill/>
        </p:spPr>
        <p:txBody>
          <a:bodyPr wrap="square" rtlCol="0">
            <a:spAutoFit/>
          </a:bodyPr>
          <a:lstStyle/>
          <a:p>
            <a:r>
              <a:rPr lang="en-US" sz="3200" u="sng" dirty="0"/>
              <a:t>Generated Invoice:</a:t>
            </a:r>
          </a:p>
        </p:txBody>
      </p:sp>
    </p:spTree>
    <p:extLst>
      <p:ext uri="{BB962C8B-B14F-4D97-AF65-F5344CB8AC3E}">
        <p14:creationId xmlns:p14="http://schemas.microsoft.com/office/powerpoint/2010/main" val="185180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0BF099-A518-436E-ACCB-BEE8FC20BA1A}"/>
              </a:ext>
            </a:extLst>
          </p:cNvPr>
          <p:cNvSpPr txBox="1"/>
          <p:nvPr/>
        </p:nvSpPr>
        <p:spPr>
          <a:xfrm>
            <a:off x="3672589" y="722239"/>
            <a:ext cx="5062927" cy="523220"/>
          </a:xfrm>
          <a:prstGeom prst="rect">
            <a:avLst/>
          </a:prstGeom>
          <a:noFill/>
        </p:spPr>
        <p:txBody>
          <a:bodyPr wrap="square">
            <a:spAutoFit/>
          </a:bodyPr>
          <a:lstStyle/>
          <a:p>
            <a:r>
              <a:rPr lang="en-US" sz="2800" b="1" dirty="0"/>
              <a:t>ACKNOWLEDGMENT</a:t>
            </a:r>
          </a:p>
        </p:txBody>
      </p:sp>
      <p:sp>
        <p:nvSpPr>
          <p:cNvPr id="5" name="TextBox 4">
            <a:extLst>
              <a:ext uri="{FF2B5EF4-FFF2-40B4-BE49-F238E27FC236}">
                <a16:creationId xmlns:a16="http://schemas.microsoft.com/office/drawing/2014/main" id="{52783E56-E436-413B-82C8-5AA9E17268EC}"/>
              </a:ext>
            </a:extLst>
          </p:cNvPr>
          <p:cNvSpPr txBox="1"/>
          <p:nvPr/>
        </p:nvSpPr>
        <p:spPr>
          <a:xfrm>
            <a:off x="344773" y="1445993"/>
            <a:ext cx="10927829" cy="923330"/>
          </a:xfrm>
          <a:prstGeom prst="rect">
            <a:avLst/>
          </a:prstGeom>
          <a:noFill/>
        </p:spPr>
        <p:txBody>
          <a:bodyPr wrap="square">
            <a:spAutoFit/>
          </a:bodyPr>
          <a:lstStyle/>
          <a:p>
            <a:r>
              <a:rPr lang="en-US" dirty="0"/>
              <a:t>It gives us immense pleasure to express our sincere gratitude to the management of Sir M. Visvesvaraya Institute of Technology, Bengaluru for providing the opportunity and the resources to accomplish our project work in their premises.</a:t>
            </a:r>
          </a:p>
        </p:txBody>
      </p:sp>
      <p:sp>
        <p:nvSpPr>
          <p:cNvPr id="7" name="TextBox 6">
            <a:extLst>
              <a:ext uri="{FF2B5EF4-FFF2-40B4-BE49-F238E27FC236}">
                <a16:creationId xmlns:a16="http://schemas.microsoft.com/office/drawing/2014/main" id="{1D20FC22-7D62-48EB-9C19-D5F8943B4AA4}"/>
              </a:ext>
            </a:extLst>
          </p:cNvPr>
          <p:cNvSpPr txBox="1"/>
          <p:nvPr/>
        </p:nvSpPr>
        <p:spPr>
          <a:xfrm>
            <a:off x="344772" y="2369323"/>
            <a:ext cx="10927829" cy="646331"/>
          </a:xfrm>
          <a:prstGeom prst="rect">
            <a:avLst/>
          </a:prstGeom>
          <a:noFill/>
        </p:spPr>
        <p:txBody>
          <a:bodyPr wrap="square">
            <a:spAutoFit/>
          </a:bodyPr>
          <a:lstStyle/>
          <a:p>
            <a:r>
              <a:rPr lang="en-US" dirty="0"/>
              <a:t>On the path of learning, the presence of an experienced guide is indispensable and we would like to thank our guide Dr. </a:t>
            </a:r>
            <a:r>
              <a:rPr lang="en-US" dirty="0" err="1"/>
              <a:t>Sushila</a:t>
            </a:r>
            <a:r>
              <a:rPr lang="en-US" dirty="0"/>
              <a:t> </a:t>
            </a:r>
            <a:r>
              <a:rPr lang="en-US" dirty="0" err="1"/>
              <a:t>Shidnal</a:t>
            </a:r>
            <a:r>
              <a:rPr lang="en-US" dirty="0"/>
              <a:t>, Professor, Dept. of CSE, for her invaluable help and guidance. </a:t>
            </a:r>
          </a:p>
        </p:txBody>
      </p:sp>
      <p:sp>
        <p:nvSpPr>
          <p:cNvPr id="9" name="TextBox 8">
            <a:extLst>
              <a:ext uri="{FF2B5EF4-FFF2-40B4-BE49-F238E27FC236}">
                <a16:creationId xmlns:a16="http://schemas.microsoft.com/office/drawing/2014/main" id="{3E82429F-5FBE-45DB-9DCE-2EEB7676A087}"/>
              </a:ext>
            </a:extLst>
          </p:cNvPr>
          <p:cNvSpPr txBox="1"/>
          <p:nvPr/>
        </p:nvSpPr>
        <p:spPr>
          <a:xfrm>
            <a:off x="344772" y="3196016"/>
            <a:ext cx="10343216" cy="646331"/>
          </a:xfrm>
          <a:prstGeom prst="rect">
            <a:avLst/>
          </a:prstGeom>
          <a:noFill/>
        </p:spPr>
        <p:txBody>
          <a:bodyPr wrap="square">
            <a:spAutoFit/>
          </a:bodyPr>
          <a:lstStyle/>
          <a:p>
            <a:r>
              <a:rPr lang="en-US" dirty="0"/>
              <a:t>Heartfelt and sincere thanks to Dr. G. C. Bhanu Prakash, HOD, Dept. of CSE, for his suggestions, constant support and encouragement</a:t>
            </a:r>
          </a:p>
        </p:txBody>
      </p:sp>
      <p:sp>
        <p:nvSpPr>
          <p:cNvPr id="11" name="TextBox 10">
            <a:extLst>
              <a:ext uri="{FF2B5EF4-FFF2-40B4-BE49-F238E27FC236}">
                <a16:creationId xmlns:a16="http://schemas.microsoft.com/office/drawing/2014/main" id="{2079B586-A35B-4A84-8666-A069FA06C8E3}"/>
              </a:ext>
            </a:extLst>
          </p:cNvPr>
          <p:cNvSpPr txBox="1"/>
          <p:nvPr/>
        </p:nvSpPr>
        <p:spPr>
          <a:xfrm>
            <a:off x="344772" y="3938984"/>
            <a:ext cx="10792920" cy="646331"/>
          </a:xfrm>
          <a:prstGeom prst="rect">
            <a:avLst/>
          </a:prstGeom>
          <a:noFill/>
        </p:spPr>
        <p:txBody>
          <a:bodyPr wrap="square">
            <a:spAutoFit/>
          </a:bodyPr>
          <a:lstStyle/>
          <a:p>
            <a:r>
              <a:rPr lang="en-US" dirty="0"/>
              <a:t>We would also like to convey our regards to Dr. V.R. Manjunath, Principal, Sir. MVIT for providing us with the infrastructure and facilities needed to develop our project.</a:t>
            </a:r>
          </a:p>
        </p:txBody>
      </p:sp>
      <p:sp>
        <p:nvSpPr>
          <p:cNvPr id="13" name="TextBox 12">
            <a:extLst>
              <a:ext uri="{FF2B5EF4-FFF2-40B4-BE49-F238E27FC236}">
                <a16:creationId xmlns:a16="http://schemas.microsoft.com/office/drawing/2014/main" id="{FA703170-D61B-4B7C-9D4C-2D7B19BB2207}"/>
              </a:ext>
            </a:extLst>
          </p:cNvPr>
          <p:cNvSpPr txBox="1"/>
          <p:nvPr/>
        </p:nvSpPr>
        <p:spPr>
          <a:xfrm>
            <a:off x="494675" y="4585315"/>
            <a:ext cx="10643017" cy="923330"/>
          </a:xfrm>
          <a:prstGeom prst="rect">
            <a:avLst/>
          </a:prstGeom>
          <a:noFill/>
        </p:spPr>
        <p:txBody>
          <a:bodyPr wrap="square">
            <a:spAutoFit/>
          </a:bodyPr>
          <a:lstStyle/>
          <a:p>
            <a:r>
              <a:rPr lang="en-US" dirty="0"/>
              <a:t>We would also like to thank the staff of Department of Computer Science and Engineering and lab-in-charges for their co-operation and suggestions. Finally, we would like to thank all our friends for their help and suggestions without which completing this project would not have been possible.</a:t>
            </a:r>
          </a:p>
        </p:txBody>
      </p:sp>
    </p:spTree>
    <p:extLst>
      <p:ext uri="{BB962C8B-B14F-4D97-AF65-F5344CB8AC3E}">
        <p14:creationId xmlns:p14="http://schemas.microsoft.com/office/powerpoint/2010/main" val="1175345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B4C235-D5DC-4A54-BF7B-B8E5E445C102}"/>
              </a:ext>
            </a:extLst>
          </p:cNvPr>
          <p:cNvSpPr>
            <a:spLocks noGrp="1"/>
          </p:cNvSpPr>
          <p:nvPr>
            <p:ph type="title"/>
          </p:nvPr>
        </p:nvSpPr>
        <p:spPr/>
        <p:txBody>
          <a:bodyPr/>
          <a:lstStyle/>
          <a:p>
            <a:r>
              <a:rPr lang="en-US" b="1" u="sng" dirty="0"/>
              <a:t>Conclusion:</a:t>
            </a:r>
          </a:p>
        </p:txBody>
      </p:sp>
      <p:sp>
        <p:nvSpPr>
          <p:cNvPr id="8" name="Content Placeholder 7">
            <a:extLst>
              <a:ext uri="{FF2B5EF4-FFF2-40B4-BE49-F238E27FC236}">
                <a16:creationId xmlns:a16="http://schemas.microsoft.com/office/drawing/2014/main" id="{7EE57DD2-2D9D-4F5D-BBD0-478E47EAD8D2}"/>
              </a:ext>
            </a:extLst>
          </p:cNvPr>
          <p:cNvSpPr>
            <a:spLocks noGrp="1"/>
          </p:cNvSpPr>
          <p:nvPr>
            <p:ph idx="1"/>
          </p:nvPr>
        </p:nvSpPr>
        <p:spPr>
          <a:xfrm>
            <a:off x="838200" y="1825625"/>
            <a:ext cx="10515600" cy="3863975"/>
          </a:xfrm>
        </p:spPr>
        <p:txBody>
          <a:bodyPr/>
          <a:lstStyle/>
          <a:p>
            <a:pPr>
              <a:buFont typeface="Wingdings" panose="05000000000000000000" pitchFamily="2" charset="2"/>
              <a:buChar char="Ø"/>
            </a:pPr>
            <a:r>
              <a:rPr lang="en-US" sz="2800" spc="-5" dirty="0">
                <a:latin typeface="Carlito"/>
                <a:cs typeface="Carlito"/>
              </a:rPr>
              <a:t>A </a:t>
            </a:r>
            <a:r>
              <a:rPr lang="en-US" sz="2800" spc="-15" dirty="0">
                <a:latin typeface="Carlito"/>
                <a:cs typeface="Carlito"/>
              </a:rPr>
              <a:t>secure database </a:t>
            </a:r>
            <a:r>
              <a:rPr lang="en-US" sz="2800" spc="-5" dirty="0">
                <a:latin typeface="Carlito"/>
                <a:cs typeface="Carlito"/>
              </a:rPr>
              <a:t>and a </a:t>
            </a:r>
            <a:r>
              <a:rPr lang="en-US" sz="2800" spc="-15" dirty="0">
                <a:latin typeface="Carlito"/>
                <a:cs typeface="Carlito"/>
              </a:rPr>
              <a:t>website </a:t>
            </a:r>
            <a:r>
              <a:rPr lang="en-US" sz="2800" spc="-5" dirty="0">
                <a:latin typeface="Carlito"/>
                <a:cs typeface="Carlito"/>
              </a:rPr>
              <a:t>is </a:t>
            </a:r>
            <a:r>
              <a:rPr lang="en-US" sz="2800" spc="-10" dirty="0">
                <a:latin typeface="Carlito"/>
                <a:cs typeface="Carlito"/>
              </a:rPr>
              <a:t>developed that </a:t>
            </a:r>
            <a:r>
              <a:rPr lang="en-US" sz="2800" spc="-5" dirty="0">
                <a:latin typeface="Carlito"/>
                <a:cs typeface="Carlito"/>
              </a:rPr>
              <a:t>is </a:t>
            </a:r>
            <a:r>
              <a:rPr lang="en-US" sz="2800" spc="-10" dirty="0">
                <a:latin typeface="Carlito"/>
                <a:cs typeface="Carlito"/>
              </a:rPr>
              <a:t>admin friendly.</a:t>
            </a:r>
          </a:p>
          <a:p>
            <a:pPr>
              <a:buFont typeface="Wingdings" panose="05000000000000000000" pitchFamily="2" charset="2"/>
              <a:buChar char="Ø"/>
            </a:pPr>
            <a:r>
              <a:rPr lang="en-US" sz="2800" spc="-5" dirty="0">
                <a:latin typeface="Carlito"/>
                <a:cs typeface="Carlito"/>
              </a:rPr>
              <a:t>Admin </a:t>
            </a:r>
            <a:r>
              <a:rPr lang="en-US" sz="2800" spc="-10" dirty="0">
                <a:latin typeface="Carlito"/>
                <a:cs typeface="Carlito"/>
              </a:rPr>
              <a:t>can now </a:t>
            </a:r>
            <a:r>
              <a:rPr lang="en-US" sz="2800" spc="-5" dirty="0">
                <a:latin typeface="Carlito"/>
                <a:cs typeface="Carlito"/>
              </a:rPr>
              <a:t>easily </a:t>
            </a:r>
            <a:r>
              <a:rPr lang="en-US" spc="-25" dirty="0">
                <a:latin typeface="Carlito"/>
                <a:cs typeface="Carlito"/>
              </a:rPr>
              <a:t>store</a:t>
            </a:r>
            <a:r>
              <a:rPr lang="en-US" sz="2800" spc="-5" dirty="0">
                <a:latin typeface="Carlito"/>
                <a:cs typeface="Carlito"/>
              </a:rPr>
              <a:t>, </a:t>
            </a:r>
            <a:r>
              <a:rPr lang="en-US" sz="2800" spc="-15" dirty="0">
                <a:latin typeface="Carlito"/>
                <a:cs typeface="Carlito"/>
              </a:rPr>
              <a:t>update, </a:t>
            </a:r>
            <a:r>
              <a:rPr lang="en-US" sz="2800" spc="-5" dirty="0">
                <a:latin typeface="Carlito"/>
                <a:cs typeface="Carlito"/>
              </a:rPr>
              <a:t>and </a:t>
            </a:r>
            <a:r>
              <a:rPr lang="en-US" sz="2800" spc="-15" dirty="0">
                <a:latin typeface="Carlito"/>
                <a:cs typeface="Carlito"/>
              </a:rPr>
              <a:t>even </a:t>
            </a:r>
            <a:r>
              <a:rPr lang="en-US" sz="2800" spc="-10" dirty="0">
                <a:latin typeface="Carlito"/>
                <a:cs typeface="Carlito"/>
              </a:rPr>
              <a:t>can </a:t>
            </a:r>
            <a:r>
              <a:rPr lang="en-US" sz="2800" spc="-5" dirty="0">
                <a:latin typeface="Carlito"/>
                <a:cs typeface="Carlito"/>
              </a:rPr>
              <a:t>add </a:t>
            </a:r>
            <a:r>
              <a:rPr lang="en-US" sz="2800" spc="-15" dirty="0">
                <a:latin typeface="Carlito"/>
                <a:cs typeface="Carlito"/>
              </a:rPr>
              <a:t>new  </a:t>
            </a:r>
            <a:r>
              <a:rPr lang="en-US" sz="2800" spc="-20" dirty="0">
                <a:latin typeface="Carlito"/>
                <a:cs typeface="Carlito"/>
              </a:rPr>
              <a:t>records </a:t>
            </a:r>
            <a:r>
              <a:rPr lang="en-US" sz="2800" spc="-10" dirty="0">
                <a:latin typeface="Carlito"/>
                <a:cs typeface="Carlito"/>
              </a:rPr>
              <a:t>such </a:t>
            </a:r>
            <a:r>
              <a:rPr lang="en-US" sz="2800" spc="-5" dirty="0">
                <a:latin typeface="Carlito"/>
                <a:cs typeface="Carlito"/>
              </a:rPr>
              <a:t>as </a:t>
            </a:r>
            <a:r>
              <a:rPr lang="en-US" sz="2800" spc="-20" dirty="0">
                <a:latin typeface="Carlito"/>
                <a:cs typeface="Carlito"/>
              </a:rPr>
              <a:t>records </a:t>
            </a:r>
            <a:r>
              <a:rPr lang="en-US" sz="2800" spc="-5" dirty="0">
                <a:latin typeface="Carlito"/>
                <a:cs typeface="Carlito"/>
              </a:rPr>
              <a:t>of </a:t>
            </a:r>
            <a:r>
              <a:rPr lang="en-US" sz="2800" spc="-20" dirty="0">
                <a:latin typeface="Carlito"/>
                <a:cs typeface="Carlito"/>
              </a:rPr>
              <a:t>customers </a:t>
            </a:r>
            <a:r>
              <a:rPr lang="en-US" sz="2800" spc="-15" dirty="0">
                <a:latin typeface="Carlito"/>
                <a:cs typeface="Carlito"/>
              </a:rPr>
              <a:t>,vehicles </a:t>
            </a:r>
            <a:r>
              <a:rPr lang="en-US" sz="2800" spc="-5" dirty="0">
                <a:latin typeface="Carlito"/>
                <a:cs typeface="Carlito"/>
              </a:rPr>
              <a:t>and much</a:t>
            </a:r>
            <a:r>
              <a:rPr lang="en-US" sz="2800" spc="275" dirty="0">
                <a:latin typeface="Carlito"/>
                <a:cs typeface="Carlito"/>
              </a:rPr>
              <a:t> </a:t>
            </a:r>
            <a:r>
              <a:rPr lang="en-US" sz="2800" spc="-10" dirty="0">
                <a:latin typeface="Carlito"/>
                <a:cs typeface="Carlito"/>
              </a:rPr>
              <a:t>more.</a:t>
            </a:r>
          </a:p>
          <a:p>
            <a:pPr>
              <a:buFont typeface="Wingdings" panose="05000000000000000000" pitchFamily="2" charset="2"/>
              <a:buChar char="Ø"/>
            </a:pPr>
            <a:r>
              <a:rPr lang="en-US" sz="2800" spc="-10" dirty="0">
                <a:latin typeface="Carlito"/>
                <a:cs typeface="Carlito"/>
              </a:rPr>
              <a:t>Admin can </a:t>
            </a:r>
            <a:r>
              <a:rPr lang="en-US" sz="2800" spc="-15" dirty="0">
                <a:latin typeface="Carlito"/>
                <a:cs typeface="Carlito"/>
              </a:rPr>
              <a:t>now </a:t>
            </a:r>
            <a:r>
              <a:rPr lang="en-US" sz="2800" spc="-5" dirty="0">
                <a:latin typeface="Carlito"/>
                <a:cs typeface="Carlito"/>
              </a:rPr>
              <a:t>easily </a:t>
            </a:r>
            <a:r>
              <a:rPr lang="en-US" sz="2800" spc="-20" dirty="0">
                <a:latin typeface="Carlito"/>
                <a:cs typeface="Carlito"/>
              </a:rPr>
              <a:t>generate invoice </a:t>
            </a:r>
            <a:r>
              <a:rPr lang="en-US" sz="2800" spc="-5" dirty="0">
                <a:latin typeface="Carlito"/>
                <a:cs typeface="Carlito"/>
              </a:rPr>
              <a:t>and </a:t>
            </a:r>
            <a:r>
              <a:rPr lang="en-US" sz="2800" spc="-10" dirty="0">
                <a:latin typeface="Carlito"/>
                <a:cs typeface="Carlito"/>
              </a:rPr>
              <a:t>receipts </a:t>
            </a:r>
            <a:r>
              <a:rPr lang="en-US" sz="2800" spc="-15" dirty="0">
                <a:latin typeface="Carlito"/>
                <a:cs typeface="Carlito"/>
              </a:rPr>
              <a:t>there by saving </a:t>
            </a:r>
            <a:r>
              <a:rPr lang="en-US" sz="2800" spc="-5" dirty="0">
                <a:latin typeface="Carlito"/>
                <a:cs typeface="Carlito"/>
              </a:rPr>
              <a:t>a  lot of </a:t>
            </a:r>
            <a:r>
              <a:rPr lang="en-US" sz="2800" spc="-55" dirty="0">
                <a:latin typeface="Carlito"/>
                <a:cs typeface="Carlito"/>
              </a:rPr>
              <a:t>paper.</a:t>
            </a:r>
            <a:endParaRPr lang="en-US" sz="2800" dirty="0">
              <a:latin typeface="Carlito"/>
              <a:cs typeface="Carlito"/>
            </a:endParaRPr>
          </a:p>
          <a:p>
            <a:pPr>
              <a:buFont typeface="Wingdings" panose="05000000000000000000" pitchFamily="2" charset="2"/>
              <a:buChar char="Ø"/>
            </a:pPr>
            <a:r>
              <a:rPr lang="en-US" sz="2800" spc="-5" dirty="0">
                <a:latin typeface="Carlito"/>
                <a:cs typeface="Carlito"/>
              </a:rPr>
              <a:t>Admin </a:t>
            </a:r>
            <a:r>
              <a:rPr lang="en-US" sz="2800" spc="-10" dirty="0">
                <a:latin typeface="Carlito"/>
                <a:cs typeface="Carlito"/>
              </a:rPr>
              <a:t>can now </a:t>
            </a:r>
            <a:r>
              <a:rPr lang="en-US" sz="2800" spc="-5" dirty="0">
                <a:latin typeface="Carlito"/>
                <a:cs typeface="Carlito"/>
              </a:rPr>
              <a:t>easily </a:t>
            </a:r>
            <a:r>
              <a:rPr lang="en-US" sz="2800" spc="-15" dirty="0">
                <a:latin typeface="Carlito"/>
                <a:cs typeface="Carlito"/>
              </a:rPr>
              <a:t>search </a:t>
            </a:r>
            <a:r>
              <a:rPr lang="en-US" sz="2800" spc="-25" dirty="0">
                <a:latin typeface="Carlito"/>
                <a:cs typeface="Carlito"/>
              </a:rPr>
              <a:t>for </a:t>
            </a:r>
            <a:r>
              <a:rPr lang="en-US" sz="2800" spc="-5" dirty="0">
                <a:latin typeface="Carlito"/>
                <a:cs typeface="Carlito"/>
              </a:rPr>
              <a:t>a particular </a:t>
            </a:r>
            <a:r>
              <a:rPr lang="en-US" sz="2800" spc="-25" dirty="0">
                <a:latin typeface="Carlito"/>
                <a:cs typeface="Carlito"/>
              </a:rPr>
              <a:t>record </a:t>
            </a:r>
            <a:r>
              <a:rPr lang="en-US" sz="2800" spc="-20" dirty="0">
                <a:latin typeface="Carlito"/>
                <a:cs typeface="Carlito"/>
              </a:rPr>
              <a:t>from </a:t>
            </a:r>
            <a:r>
              <a:rPr lang="en-US" sz="2800" spc="-5" dirty="0">
                <a:latin typeface="Carlito"/>
                <a:cs typeface="Carlito"/>
              </a:rPr>
              <a:t>a </a:t>
            </a:r>
            <a:r>
              <a:rPr lang="en-US" sz="2800" spc="-20" dirty="0">
                <a:latin typeface="Carlito"/>
                <a:cs typeface="Carlito"/>
              </a:rPr>
              <a:t>vast  </a:t>
            </a:r>
            <a:r>
              <a:rPr lang="en-US" sz="2800" spc="-15" dirty="0">
                <a:latin typeface="Carlito"/>
                <a:cs typeface="Carlito"/>
              </a:rPr>
              <a:t>dataset </a:t>
            </a:r>
            <a:r>
              <a:rPr lang="en-US" sz="2800" spc="-5" dirty="0">
                <a:latin typeface="Carlito"/>
                <a:cs typeface="Carlito"/>
              </a:rPr>
              <a:t>in a </a:t>
            </a:r>
            <a:r>
              <a:rPr lang="en-US" sz="2800" spc="-10" dirty="0">
                <a:latin typeface="Carlito"/>
                <a:cs typeface="Carlito"/>
              </a:rPr>
              <a:t>fraction </a:t>
            </a:r>
            <a:r>
              <a:rPr lang="en-US" sz="2800" spc="-5" dirty="0">
                <a:latin typeface="Carlito"/>
                <a:cs typeface="Carlito"/>
              </a:rPr>
              <a:t>of</a:t>
            </a:r>
            <a:r>
              <a:rPr lang="en-US" sz="2800" spc="25" dirty="0">
                <a:latin typeface="Carlito"/>
                <a:cs typeface="Carlito"/>
              </a:rPr>
              <a:t> </a:t>
            </a:r>
            <a:r>
              <a:rPr lang="en-US" sz="2800" spc="-10" dirty="0">
                <a:latin typeface="Carlito"/>
                <a:cs typeface="Carlito"/>
              </a:rPr>
              <a:t>second.</a:t>
            </a:r>
            <a:endParaRPr lang="en-US" sz="2800" dirty="0">
              <a:latin typeface="Carlito"/>
              <a:cs typeface="Carlito"/>
            </a:endParaRPr>
          </a:p>
          <a:p>
            <a:pPr>
              <a:buFont typeface="Wingdings" panose="05000000000000000000" pitchFamily="2" charset="2"/>
              <a:buChar char="Ø"/>
            </a:pPr>
            <a:endParaRPr lang="en-US" sz="2800" dirty="0">
              <a:latin typeface="Carlito"/>
              <a:cs typeface="Carlito"/>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82224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4420BB-C393-47D4-913F-19CE18D13968}"/>
              </a:ext>
            </a:extLst>
          </p:cNvPr>
          <p:cNvSpPr txBox="1"/>
          <p:nvPr/>
        </p:nvSpPr>
        <p:spPr>
          <a:xfrm>
            <a:off x="4542019" y="572337"/>
            <a:ext cx="4898034" cy="523220"/>
          </a:xfrm>
          <a:prstGeom prst="rect">
            <a:avLst/>
          </a:prstGeom>
          <a:noFill/>
        </p:spPr>
        <p:txBody>
          <a:bodyPr wrap="square">
            <a:spAutoFit/>
          </a:bodyPr>
          <a:lstStyle/>
          <a:p>
            <a:r>
              <a:rPr lang="en-US" sz="2800" b="1" dirty="0"/>
              <a:t>ABSTRACT</a:t>
            </a:r>
          </a:p>
        </p:txBody>
      </p:sp>
      <p:sp>
        <p:nvSpPr>
          <p:cNvPr id="5" name="TextBox 4">
            <a:extLst>
              <a:ext uri="{FF2B5EF4-FFF2-40B4-BE49-F238E27FC236}">
                <a16:creationId xmlns:a16="http://schemas.microsoft.com/office/drawing/2014/main" id="{4A155AFD-7D35-48AD-9A16-1CE1AF83E741}"/>
              </a:ext>
            </a:extLst>
          </p:cNvPr>
          <p:cNvSpPr txBox="1"/>
          <p:nvPr/>
        </p:nvSpPr>
        <p:spPr>
          <a:xfrm>
            <a:off x="831954" y="1095557"/>
            <a:ext cx="5956716" cy="461665"/>
          </a:xfrm>
          <a:prstGeom prst="rect">
            <a:avLst/>
          </a:prstGeom>
          <a:noFill/>
        </p:spPr>
        <p:txBody>
          <a:bodyPr wrap="square">
            <a:spAutoFit/>
          </a:bodyPr>
          <a:lstStyle/>
          <a:p>
            <a:r>
              <a:rPr lang="en-US" sz="2400" b="1" dirty="0"/>
              <a:t>Objective:-</a:t>
            </a:r>
          </a:p>
        </p:txBody>
      </p:sp>
      <p:sp>
        <p:nvSpPr>
          <p:cNvPr id="7" name="TextBox 6">
            <a:extLst>
              <a:ext uri="{FF2B5EF4-FFF2-40B4-BE49-F238E27FC236}">
                <a16:creationId xmlns:a16="http://schemas.microsoft.com/office/drawing/2014/main" id="{6F7EA052-D20D-4F00-A0E3-5050374C6AEF}"/>
              </a:ext>
            </a:extLst>
          </p:cNvPr>
          <p:cNvSpPr txBox="1"/>
          <p:nvPr/>
        </p:nvSpPr>
        <p:spPr>
          <a:xfrm>
            <a:off x="897536" y="1464889"/>
            <a:ext cx="9910372" cy="923330"/>
          </a:xfrm>
          <a:prstGeom prst="rect">
            <a:avLst/>
          </a:prstGeom>
          <a:noFill/>
        </p:spPr>
        <p:txBody>
          <a:bodyPr wrap="square">
            <a:spAutoFit/>
          </a:bodyPr>
          <a:lstStyle/>
          <a:p>
            <a:r>
              <a:rPr lang="en-US" dirty="0"/>
              <a:t>This system “Vehicle Showroom Management” allows providing vehicle purchase. If customer wants to purchase a new vehicle based on their choice this project helps the showroom services to function properly and provide customers with full satisfactions. </a:t>
            </a:r>
          </a:p>
        </p:txBody>
      </p:sp>
      <p:sp>
        <p:nvSpPr>
          <p:cNvPr id="9" name="TextBox 8">
            <a:extLst>
              <a:ext uri="{FF2B5EF4-FFF2-40B4-BE49-F238E27FC236}">
                <a16:creationId xmlns:a16="http://schemas.microsoft.com/office/drawing/2014/main" id="{B37A19C5-5929-4E0F-B17A-932D898A56AC}"/>
              </a:ext>
            </a:extLst>
          </p:cNvPr>
          <p:cNvSpPr txBox="1"/>
          <p:nvPr/>
        </p:nvSpPr>
        <p:spPr>
          <a:xfrm>
            <a:off x="1034321" y="2495943"/>
            <a:ext cx="9638676" cy="1477328"/>
          </a:xfrm>
          <a:prstGeom prst="rect">
            <a:avLst/>
          </a:prstGeom>
          <a:noFill/>
        </p:spPr>
        <p:txBody>
          <a:bodyPr wrap="square">
            <a:spAutoFit/>
          </a:bodyPr>
          <a:lstStyle/>
          <a:p>
            <a:r>
              <a:rPr lang="en-US" dirty="0"/>
              <a:t>The real power of this project lies not in direct selling of products, but in the creation of tighter relationships with customers and delivering of a high level of service and support, which in turn improves organization sales and its goodwill. As the number of customers and size of operations increases, the organization divides the geographical area into service areas and branch locations, to allow Engineers to be more responsive to the customer-needs</a:t>
            </a:r>
          </a:p>
        </p:txBody>
      </p:sp>
      <p:sp>
        <p:nvSpPr>
          <p:cNvPr id="11" name="TextBox 10">
            <a:extLst>
              <a:ext uri="{FF2B5EF4-FFF2-40B4-BE49-F238E27FC236}">
                <a16:creationId xmlns:a16="http://schemas.microsoft.com/office/drawing/2014/main" id="{B05AA1AF-1B61-4F11-B01B-825C77F97DAD}"/>
              </a:ext>
            </a:extLst>
          </p:cNvPr>
          <p:cNvSpPr txBox="1"/>
          <p:nvPr/>
        </p:nvSpPr>
        <p:spPr>
          <a:xfrm>
            <a:off x="1034320" y="4469781"/>
            <a:ext cx="9428813" cy="2215991"/>
          </a:xfrm>
          <a:prstGeom prst="rect">
            <a:avLst/>
          </a:prstGeom>
          <a:noFill/>
        </p:spPr>
        <p:txBody>
          <a:bodyPr wrap="square">
            <a:spAutoFit/>
          </a:bodyPr>
          <a:lstStyle/>
          <a:p>
            <a:r>
              <a:rPr lang="en-US" dirty="0"/>
              <a:t>This project contains 5 modules namely :- </a:t>
            </a:r>
          </a:p>
          <a:p>
            <a:pPr marL="285750" indent="-285750">
              <a:buFont typeface="Wingdings" panose="05000000000000000000" pitchFamily="2" charset="2"/>
              <a:buChar char="Ø"/>
            </a:pPr>
            <a:r>
              <a:rPr lang="en-US" dirty="0"/>
              <a:t> </a:t>
            </a:r>
            <a:r>
              <a:rPr lang="en-US" sz="2400" dirty="0"/>
              <a:t>Staff Module</a:t>
            </a:r>
          </a:p>
          <a:p>
            <a:r>
              <a:rPr lang="en-US" sz="2400" dirty="0"/>
              <a:t> ➢ Dealer Module</a:t>
            </a:r>
          </a:p>
          <a:p>
            <a:r>
              <a:rPr lang="en-US" sz="2400" dirty="0"/>
              <a:t> ➢ Vehicle Module</a:t>
            </a:r>
          </a:p>
          <a:p>
            <a:r>
              <a:rPr lang="en-US" sz="2400" dirty="0"/>
              <a:t> ➢ Customer Module </a:t>
            </a:r>
          </a:p>
          <a:p>
            <a:r>
              <a:rPr lang="en-US" sz="2400" dirty="0"/>
              <a:t>➢ Order Module </a:t>
            </a:r>
          </a:p>
        </p:txBody>
      </p:sp>
    </p:spTree>
    <p:extLst>
      <p:ext uri="{BB962C8B-B14F-4D97-AF65-F5344CB8AC3E}">
        <p14:creationId xmlns:p14="http://schemas.microsoft.com/office/powerpoint/2010/main" val="9583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855B7-0D12-428C-A815-8616D8AFFBF3}"/>
              </a:ext>
            </a:extLst>
          </p:cNvPr>
          <p:cNvSpPr txBox="1"/>
          <p:nvPr/>
        </p:nvSpPr>
        <p:spPr>
          <a:xfrm>
            <a:off x="4200994" y="182593"/>
            <a:ext cx="6093500" cy="707886"/>
          </a:xfrm>
          <a:prstGeom prst="rect">
            <a:avLst/>
          </a:prstGeom>
          <a:noFill/>
        </p:spPr>
        <p:txBody>
          <a:bodyPr wrap="square">
            <a:spAutoFit/>
          </a:bodyPr>
          <a:lstStyle/>
          <a:p>
            <a:r>
              <a:rPr lang="en-US" sz="4000" b="1" dirty="0"/>
              <a:t>TABLE OF CONTENTS</a:t>
            </a:r>
          </a:p>
        </p:txBody>
      </p:sp>
      <p:sp>
        <p:nvSpPr>
          <p:cNvPr id="4" name="TextBox 3">
            <a:extLst>
              <a:ext uri="{FF2B5EF4-FFF2-40B4-BE49-F238E27FC236}">
                <a16:creationId xmlns:a16="http://schemas.microsoft.com/office/drawing/2014/main" id="{8E3C611D-102A-4169-8B61-2632B188AF7A}"/>
              </a:ext>
            </a:extLst>
          </p:cNvPr>
          <p:cNvSpPr txBox="1"/>
          <p:nvPr/>
        </p:nvSpPr>
        <p:spPr>
          <a:xfrm>
            <a:off x="1064301" y="824458"/>
            <a:ext cx="10403173" cy="5632311"/>
          </a:xfrm>
          <a:prstGeom prst="rect">
            <a:avLst/>
          </a:prstGeom>
          <a:noFill/>
        </p:spPr>
        <p:txBody>
          <a:bodyPr wrap="square" rtlCol="0">
            <a:spAutoFit/>
          </a:bodyPr>
          <a:lstStyle/>
          <a:p>
            <a:pPr marL="285750" indent="-285750">
              <a:buFont typeface="Wingdings" panose="05000000000000000000" pitchFamily="2" charset="2"/>
              <a:buChar char="Ø"/>
            </a:pPr>
            <a:r>
              <a:rPr lang="en-US" sz="3600" dirty="0"/>
              <a:t>Introduction</a:t>
            </a:r>
          </a:p>
          <a:p>
            <a:pPr marL="285750" indent="-285750">
              <a:buFont typeface="Wingdings" panose="05000000000000000000" pitchFamily="2" charset="2"/>
              <a:buChar char="Ø"/>
            </a:pPr>
            <a:r>
              <a:rPr lang="en-US" sz="3600" dirty="0"/>
              <a:t>Technologies used</a:t>
            </a:r>
          </a:p>
          <a:p>
            <a:pPr marL="285750" indent="-285750">
              <a:buFont typeface="Wingdings" panose="05000000000000000000" pitchFamily="2" charset="2"/>
              <a:buChar char="Ø"/>
            </a:pPr>
            <a:r>
              <a:rPr lang="en-US" sz="3600" dirty="0"/>
              <a:t>Functionalities</a:t>
            </a:r>
          </a:p>
          <a:p>
            <a:pPr marL="285750" indent="-285750">
              <a:buFont typeface="Wingdings" panose="05000000000000000000" pitchFamily="2" charset="2"/>
              <a:buChar char="Ø"/>
            </a:pPr>
            <a:r>
              <a:rPr lang="en-US" sz="3600" dirty="0"/>
              <a:t>System Specifications</a:t>
            </a:r>
          </a:p>
          <a:p>
            <a:pPr marL="285750" indent="-285750">
              <a:buFont typeface="Wingdings" panose="05000000000000000000" pitchFamily="2" charset="2"/>
              <a:buChar char="Ø"/>
            </a:pPr>
            <a:r>
              <a:rPr lang="en-US" sz="3600" dirty="0"/>
              <a:t>ER Diagram</a:t>
            </a:r>
          </a:p>
          <a:p>
            <a:pPr marL="285750" indent="-285750">
              <a:buFont typeface="Wingdings" panose="05000000000000000000" pitchFamily="2" charset="2"/>
              <a:buChar char="Ø"/>
            </a:pPr>
            <a:r>
              <a:rPr lang="en-US" sz="3600" dirty="0"/>
              <a:t>UML Diagram</a:t>
            </a:r>
          </a:p>
          <a:p>
            <a:pPr marL="285750" indent="-285750">
              <a:buFont typeface="Wingdings" panose="05000000000000000000" pitchFamily="2" charset="2"/>
              <a:buChar char="Ø"/>
            </a:pPr>
            <a:r>
              <a:rPr lang="en-US" sz="3600" dirty="0"/>
              <a:t>Database State Snapshots</a:t>
            </a:r>
          </a:p>
          <a:p>
            <a:pPr marL="285750" indent="-285750">
              <a:buFont typeface="Wingdings" panose="05000000000000000000" pitchFamily="2" charset="2"/>
              <a:buChar char="Ø"/>
            </a:pPr>
            <a:r>
              <a:rPr lang="en-US" sz="3600" dirty="0"/>
              <a:t>Results </a:t>
            </a:r>
          </a:p>
          <a:p>
            <a:pPr marL="285750" indent="-285750">
              <a:buFont typeface="Wingdings" panose="05000000000000000000" pitchFamily="2" charset="2"/>
              <a:buChar char="Ø"/>
            </a:pPr>
            <a:r>
              <a:rPr lang="en-US" sz="3600" dirty="0"/>
              <a:t>Conclusion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66830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23DB-9D5A-459F-89C9-4DA10BD80826}"/>
              </a:ext>
            </a:extLst>
          </p:cNvPr>
          <p:cNvSpPr>
            <a:spLocks noGrp="1"/>
          </p:cNvSpPr>
          <p:nvPr>
            <p:ph type="title"/>
          </p:nvPr>
        </p:nvSpPr>
        <p:spPr>
          <a:xfrm>
            <a:off x="838200" y="365125"/>
            <a:ext cx="10515600" cy="1337066"/>
          </a:xfrm>
        </p:spPr>
        <p:txBody>
          <a:bodyPr/>
          <a:lstStyle/>
          <a:p>
            <a:r>
              <a:rPr lang="en-US" u="sng" dirty="0"/>
              <a:t>Introduction:</a:t>
            </a:r>
          </a:p>
        </p:txBody>
      </p:sp>
      <p:sp>
        <p:nvSpPr>
          <p:cNvPr id="3" name="Content Placeholder 2">
            <a:extLst>
              <a:ext uri="{FF2B5EF4-FFF2-40B4-BE49-F238E27FC236}">
                <a16:creationId xmlns:a16="http://schemas.microsoft.com/office/drawing/2014/main" id="{DA705586-9DF3-49B9-9477-3286929A4E29}"/>
              </a:ext>
            </a:extLst>
          </p:cNvPr>
          <p:cNvSpPr>
            <a:spLocks noGrp="1"/>
          </p:cNvSpPr>
          <p:nvPr>
            <p:ph idx="1"/>
          </p:nvPr>
        </p:nvSpPr>
        <p:spPr>
          <a:xfrm>
            <a:off x="838200" y="1856935"/>
            <a:ext cx="10515600" cy="4320028"/>
          </a:xfrm>
        </p:spPr>
        <p:txBody>
          <a:bodyPr/>
          <a:lstStyle/>
          <a:p>
            <a:pPr marL="469265" indent="-457200">
              <a:lnSpc>
                <a:spcPts val="3190"/>
              </a:lnSpc>
              <a:spcBef>
                <a:spcPts val="95"/>
              </a:spcBef>
              <a:buFont typeface="Wingdings" panose="05000000000000000000" pitchFamily="2" charset="2"/>
              <a:buChar char="Ø"/>
              <a:tabLst>
                <a:tab pos="241935" algn="l"/>
              </a:tabLst>
            </a:pPr>
            <a:r>
              <a:rPr lang="en-US" sz="2800" spc="-130" dirty="0">
                <a:latin typeface="Arial"/>
                <a:cs typeface="Arial"/>
              </a:rPr>
              <a:t>Our </a:t>
            </a:r>
            <a:r>
              <a:rPr lang="en-US" sz="2800" spc="-55" dirty="0">
                <a:latin typeface="Arial"/>
                <a:cs typeface="Arial"/>
              </a:rPr>
              <a:t>project </a:t>
            </a:r>
            <a:r>
              <a:rPr lang="en-US" sz="2800" spc="-155" dirty="0">
                <a:latin typeface="Arial"/>
                <a:cs typeface="Arial"/>
              </a:rPr>
              <a:t>aims </a:t>
            </a:r>
            <a:r>
              <a:rPr lang="en-US" sz="2800" spc="-40" dirty="0">
                <a:latin typeface="Arial"/>
                <a:cs typeface="Arial"/>
              </a:rPr>
              <a:t>at </a:t>
            </a:r>
            <a:r>
              <a:rPr lang="en-US" sz="2800" spc="-90" dirty="0">
                <a:latin typeface="Arial"/>
                <a:cs typeface="Arial"/>
              </a:rPr>
              <a:t>digitalizing </a:t>
            </a:r>
            <a:r>
              <a:rPr lang="en-US" sz="2800" spc="-35" dirty="0">
                <a:latin typeface="Arial"/>
                <a:cs typeface="Arial"/>
              </a:rPr>
              <a:t>the </a:t>
            </a:r>
            <a:r>
              <a:rPr lang="en-US" sz="2800" spc="-110" dirty="0">
                <a:latin typeface="Arial"/>
                <a:cs typeface="Arial"/>
              </a:rPr>
              <a:t>data </a:t>
            </a:r>
            <a:r>
              <a:rPr lang="en-US" sz="2800" spc="-10" dirty="0">
                <a:latin typeface="Arial"/>
                <a:cs typeface="Arial"/>
              </a:rPr>
              <a:t>of </a:t>
            </a:r>
            <a:r>
              <a:rPr lang="en-US" sz="2800" spc="-220" dirty="0">
                <a:latin typeface="Arial"/>
                <a:cs typeface="Arial"/>
              </a:rPr>
              <a:t>a </a:t>
            </a:r>
            <a:r>
              <a:rPr lang="en-US" spc="-80" dirty="0">
                <a:latin typeface="Arial"/>
                <a:cs typeface="Arial"/>
              </a:rPr>
              <a:t>Vehicle </a:t>
            </a:r>
            <a:r>
              <a:rPr lang="en-US" sz="2800" spc="-15" dirty="0">
                <a:latin typeface="Carlito"/>
                <a:cs typeface="Carlito"/>
              </a:rPr>
              <a:t>showroom.</a:t>
            </a:r>
          </a:p>
          <a:p>
            <a:pPr marL="469265" indent="-457200">
              <a:lnSpc>
                <a:spcPts val="3190"/>
              </a:lnSpc>
              <a:spcBef>
                <a:spcPts val="95"/>
              </a:spcBef>
              <a:buFont typeface="Wingdings" panose="05000000000000000000" pitchFamily="2" charset="2"/>
              <a:buChar char="Ø"/>
              <a:tabLst>
                <a:tab pos="241935" algn="l"/>
              </a:tabLst>
            </a:pPr>
            <a:r>
              <a:rPr lang="en-US" sz="2800" spc="-10" dirty="0">
                <a:latin typeface="Carlito"/>
                <a:cs typeface="Carlito"/>
              </a:rPr>
              <a:t>The </a:t>
            </a:r>
            <a:r>
              <a:rPr lang="en-US" sz="2800" spc="-20" dirty="0">
                <a:latin typeface="Carlito"/>
                <a:cs typeface="Carlito"/>
              </a:rPr>
              <a:t>records </a:t>
            </a:r>
            <a:r>
              <a:rPr lang="en-US" sz="2800" spc="-5" dirty="0">
                <a:latin typeface="Carlito"/>
                <a:cs typeface="Carlito"/>
              </a:rPr>
              <a:t>of the </a:t>
            </a:r>
            <a:r>
              <a:rPr lang="en-US" sz="2800" spc="-20" dirty="0">
                <a:latin typeface="Carlito"/>
                <a:cs typeface="Carlito"/>
              </a:rPr>
              <a:t>customers </a:t>
            </a:r>
            <a:r>
              <a:rPr lang="en-US" sz="2800" spc="-5" dirty="0">
                <a:latin typeface="Carlito"/>
                <a:cs typeface="Carlito"/>
              </a:rPr>
              <a:t>and </a:t>
            </a:r>
            <a:r>
              <a:rPr lang="en-US" spc="-15" dirty="0">
                <a:latin typeface="Carlito"/>
                <a:cs typeface="Carlito"/>
              </a:rPr>
              <a:t>vehicle</a:t>
            </a:r>
            <a:r>
              <a:rPr lang="en-US" sz="2800" spc="-15" dirty="0">
                <a:latin typeface="Carlito"/>
                <a:cs typeface="Carlito"/>
              </a:rPr>
              <a:t> </a:t>
            </a:r>
            <a:r>
              <a:rPr lang="en-US" spc="-15" dirty="0">
                <a:latin typeface="Carlito"/>
                <a:cs typeface="Carlito"/>
              </a:rPr>
              <a:t>which </a:t>
            </a:r>
            <a:r>
              <a:rPr lang="en-US" sz="2800" spc="-20" dirty="0">
                <a:latin typeface="Carlito"/>
                <a:cs typeface="Carlito"/>
              </a:rPr>
              <a:t>were </a:t>
            </a:r>
            <a:r>
              <a:rPr lang="en-US" sz="2800" spc="-10" dirty="0">
                <a:latin typeface="Carlito"/>
                <a:cs typeface="Carlito"/>
              </a:rPr>
              <a:t>being </a:t>
            </a:r>
            <a:r>
              <a:rPr lang="en-US" sz="2800" spc="-25" dirty="0">
                <a:latin typeface="Carlito"/>
                <a:cs typeface="Carlito"/>
              </a:rPr>
              <a:t>stored </a:t>
            </a:r>
            <a:r>
              <a:rPr lang="en-US" sz="2800" spc="-10" dirty="0">
                <a:latin typeface="Carlito"/>
                <a:cs typeface="Carlito"/>
              </a:rPr>
              <a:t>using  </a:t>
            </a:r>
            <a:r>
              <a:rPr lang="en-US" sz="2800" spc="-20" dirty="0">
                <a:latin typeface="Carlito"/>
                <a:cs typeface="Carlito"/>
              </a:rPr>
              <a:t>papers </a:t>
            </a:r>
            <a:r>
              <a:rPr lang="en-US" sz="2800" spc="-5" dirty="0">
                <a:latin typeface="Carlito"/>
                <a:cs typeface="Carlito"/>
              </a:rPr>
              <a:t>, </a:t>
            </a:r>
            <a:r>
              <a:rPr lang="en-US" sz="2800" spc="-10" dirty="0">
                <a:latin typeface="Carlito"/>
                <a:cs typeface="Carlito"/>
              </a:rPr>
              <a:t>books </a:t>
            </a:r>
            <a:r>
              <a:rPr lang="en-US" sz="2800" spc="-5" dirty="0">
                <a:latin typeface="Carlito"/>
                <a:cs typeface="Carlito"/>
              </a:rPr>
              <a:t>and</a:t>
            </a:r>
            <a:r>
              <a:rPr lang="en-US" sz="2800" spc="125" dirty="0">
                <a:latin typeface="Carlito"/>
                <a:cs typeface="Carlito"/>
              </a:rPr>
              <a:t> </a:t>
            </a:r>
            <a:r>
              <a:rPr lang="en-US" sz="2800" spc="-10" dirty="0">
                <a:latin typeface="Carlito"/>
                <a:cs typeface="Carlito"/>
              </a:rPr>
              <a:t>bills</a:t>
            </a:r>
            <a:r>
              <a:rPr lang="en-US" sz="2800" spc="45" dirty="0">
                <a:latin typeface="Carlito"/>
                <a:cs typeface="Carlito"/>
              </a:rPr>
              <a:t> </a:t>
            </a:r>
            <a:r>
              <a:rPr lang="en-US" sz="2800" spc="-5" dirty="0">
                <a:latin typeface="Carlito"/>
                <a:cs typeface="Carlito"/>
              </a:rPr>
              <a:t>which </a:t>
            </a:r>
            <a:r>
              <a:rPr lang="en-US" sz="2800" spc="-10" dirty="0">
                <a:latin typeface="Carlito"/>
                <a:cs typeface="Carlito"/>
              </a:rPr>
              <a:t>can </a:t>
            </a:r>
            <a:r>
              <a:rPr lang="en-US" sz="2800" spc="-5" dirty="0">
                <a:latin typeface="Carlito"/>
                <a:cs typeface="Carlito"/>
              </a:rPr>
              <a:t>be misplaced and </a:t>
            </a:r>
            <a:r>
              <a:rPr lang="en-US" sz="2800" spc="-15" dirty="0">
                <a:latin typeface="Carlito"/>
                <a:cs typeface="Carlito"/>
              </a:rPr>
              <a:t>lost </a:t>
            </a:r>
            <a:r>
              <a:rPr lang="en-US" sz="2800" spc="-10" dirty="0">
                <a:latin typeface="Carlito"/>
                <a:cs typeface="Carlito"/>
              </a:rPr>
              <a:t>very</a:t>
            </a:r>
            <a:r>
              <a:rPr lang="en-US" sz="2800" spc="70" dirty="0">
                <a:latin typeface="Carlito"/>
                <a:cs typeface="Carlito"/>
              </a:rPr>
              <a:t> </a:t>
            </a:r>
            <a:r>
              <a:rPr lang="en-US" sz="2800" spc="-35" dirty="0">
                <a:latin typeface="Carlito"/>
                <a:cs typeface="Carlito"/>
              </a:rPr>
              <a:t>easily</a:t>
            </a:r>
            <a:r>
              <a:rPr lang="en-US" spc="-35" dirty="0">
                <a:latin typeface="Carlito"/>
                <a:cs typeface="Carlito"/>
              </a:rPr>
              <a:t>, is replaced with the secure database .</a:t>
            </a:r>
            <a:endParaRPr lang="en-US" sz="2800" spc="-35" dirty="0">
              <a:latin typeface="Carlito"/>
              <a:cs typeface="Carlito"/>
            </a:endParaRPr>
          </a:p>
          <a:p>
            <a:pPr marL="469265" indent="-457200">
              <a:lnSpc>
                <a:spcPts val="3190"/>
              </a:lnSpc>
              <a:spcBef>
                <a:spcPts val="95"/>
              </a:spcBef>
              <a:buFont typeface="Wingdings" panose="05000000000000000000" pitchFamily="2" charset="2"/>
              <a:buChar char="Ø"/>
              <a:tabLst>
                <a:tab pos="241935" algn="l"/>
              </a:tabLst>
            </a:pPr>
            <a:r>
              <a:rPr lang="en-US" sz="2800" spc="-5" dirty="0">
                <a:latin typeface="Carlito"/>
                <a:cs typeface="Carlito"/>
              </a:rPr>
              <a:t>Accessing the </a:t>
            </a:r>
            <a:r>
              <a:rPr lang="en-US" sz="2800" spc="-15" dirty="0">
                <a:latin typeface="Carlito"/>
                <a:cs typeface="Carlito"/>
              </a:rPr>
              <a:t>details </a:t>
            </a:r>
            <a:r>
              <a:rPr lang="en-US" sz="2800" spc="-5" dirty="0">
                <a:latin typeface="Carlito"/>
                <a:cs typeface="Carlito"/>
              </a:rPr>
              <a:t>of a particular </a:t>
            </a:r>
            <a:r>
              <a:rPr lang="en-US" sz="2800" spc="-40" dirty="0">
                <a:latin typeface="Carlito"/>
                <a:cs typeface="Carlito"/>
              </a:rPr>
              <a:t>customer  ,dealers , staff  and</a:t>
            </a:r>
            <a:r>
              <a:rPr lang="en-US" sz="2800" spc="-5" dirty="0">
                <a:latin typeface="Carlito"/>
                <a:cs typeface="Carlito"/>
              </a:rPr>
              <a:t> the </a:t>
            </a:r>
            <a:r>
              <a:rPr lang="en-US" spc="-15" dirty="0">
                <a:latin typeface="Carlito"/>
                <a:cs typeface="Carlito"/>
              </a:rPr>
              <a:t>vehicle</a:t>
            </a:r>
            <a:r>
              <a:rPr lang="en-US" sz="2800" spc="-15" dirty="0">
                <a:latin typeface="Carlito"/>
                <a:cs typeface="Carlito"/>
              </a:rPr>
              <a:t>  </a:t>
            </a:r>
            <a:r>
              <a:rPr lang="en-US" sz="2800" spc="-10" dirty="0">
                <a:latin typeface="Carlito"/>
                <a:cs typeface="Carlito"/>
              </a:rPr>
              <a:t>that </a:t>
            </a:r>
            <a:r>
              <a:rPr lang="en-US" sz="2800" spc="-15" dirty="0">
                <a:latin typeface="Carlito"/>
                <a:cs typeface="Carlito"/>
              </a:rPr>
              <a:t>are currently available </a:t>
            </a:r>
            <a:r>
              <a:rPr lang="en-US" sz="2800" spc="-5" dirty="0">
                <a:latin typeface="Carlito"/>
                <a:cs typeface="Carlito"/>
              </a:rPr>
              <a:t>in the showroom is </a:t>
            </a:r>
            <a:r>
              <a:rPr lang="en-US" sz="2800" spc="-10" dirty="0">
                <a:latin typeface="Carlito"/>
                <a:cs typeface="Carlito"/>
              </a:rPr>
              <a:t>very difficult </a:t>
            </a:r>
            <a:r>
              <a:rPr lang="en-US" sz="2800" spc="-15" dirty="0">
                <a:latin typeface="Carlito"/>
                <a:cs typeface="Carlito"/>
              </a:rPr>
              <a:t>task </a:t>
            </a:r>
            <a:r>
              <a:rPr lang="en-US" sz="2800" spc="-5" dirty="0">
                <a:latin typeface="Carlito"/>
                <a:cs typeface="Carlito"/>
              </a:rPr>
              <a:t>as the </a:t>
            </a:r>
            <a:r>
              <a:rPr lang="en-US" sz="2800" spc="-20" dirty="0">
                <a:latin typeface="Carlito"/>
                <a:cs typeface="Carlito"/>
              </a:rPr>
              <a:t>data  </a:t>
            </a:r>
            <a:r>
              <a:rPr lang="en-US" sz="2800" spc="-5" dirty="0">
                <a:latin typeface="Carlito"/>
                <a:cs typeface="Carlito"/>
              </a:rPr>
              <a:t>is </a:t>
            </a:r>
            <a:r>
              <a:rPr lang="en-US" sz="2800" spc="-15" dirty="0">
                <a:latin typeface="Carlito"/>
                <a:cs typeface="Carlito"/>
              </a:rPr>
              <a:t>huge </a:t>
            </a:r>
            <a:r>
              <a:rPr lang="en-US" sz="2800" spc="-5" dirty="0">
                <a:latin typeface="Carlito"/>
                <a:cs typeface="Carlito"/>
              </a:rPr>
              <a:t>and a </a:t>
            </a:r>
            <a:r>
              <a:rPr lang="en-US" sz="2800" spc="-20" dirty="0">
                <a:latin typeface="Carlito"/>
                <a:cs typeface="Carlito"/>
              </a:rPr>
              <a:t>person </a:t>
            </a:r>
            <a:r>
              <a:rPr lang="en-US" sz="2800" spc="-10" dirty="0">
                <a:latin typeface="Carlito"/>
                <a:cs typeface="Carlito"/>
              </a:rPr>
              <a:t>has </a:t>
            </a:r>
            <a:r>
              <a:rPr lang="en-US" sz="2800" spc="-20" dirty="0">
                <a:latin typeface="Carlito"/>
                <a:cs typeface="Carlito"/>
              </a:rPr>
              <a:t>to </a:t>
            </a:r>
            <a:r>
              <a:rPr lang="en-US" sz="2800" spc="-15" dirty="0">
                <a:latin typeface="Carlito"/>
                <a:cs typeface="Carlito"/>
              </a:rPr>
              <a:t>go through </a:t>
            </a:r>
            <a:r>
              <a:rPr lang="en-US" sz="2800" spc="-5" dirty="0">
                <a:latin typeface="Carlito"/>
                <a:cs typeface="Carlito"/>
              </a:rPr>
              <a:t>each and </a:t>
            </a:r>
            <a:r>
              <a:rPr lang="en-US" sz="2800" spc="-10" dirty="0">
                <a:latin typeface="Carlito"/>
                <a:cs typeface="Carlito"/>
              </a:rPr>
              <a:t>every </a:t>
            </a:r>
            <a:r>
              <a:rPr lang="en-US" sz="2800" spc="-25" dirty="0">
                <a:latin typeface="Carlito"/>
                <a:cs typeface="Carlito"/>
              </a:rPr>
              <a:t>record </a:t>
            </a:r>
            <a:r>
              <a:rPr lang="en-US" sz="2800" spc="-20" dirty="0">
                <a:latin typeface="Carlito"/>
                <a:cs typeface="Carlito"/>
              </a:rPr>
              <a:t>to  </a:t>
            </a:r>
            <a:r>
              <a:rPr lang="en-US" sz="2800" spc="-5" dirty="0">
                <a:latin typeface="Carlito"/>
                <a:cs typeface="Carlito"/>
              </a:rPr>
              <a:t>access the </a:t>
            </a:r>
            <a:r>
              <a:rPr lang="en-US" sz="2800" spc="-15" dirty="0">
                <a:latin typeface="Carlito"/>
                <a:cs typeface="Carlito"/>
              </a:rPr>
              <a:t>information</a:t>
            </a:r>
            <a:r>
              <a:rPr lang="en-US" sz="2800" spc="25" dirty="0">
                <a:latin typeface="Carlito"/>
                <a:cs typeface="Carlito"/>
              </a:rPr>
              <a:t> </a:t>
            </a:r>
            <a:r>
              <a:rPr lang="en-US" sz="2800" spc="-10" dirty="0">
                <a:latin typeface="Carlito"/>
                <a:cs typeface="Carlito"/>
              </a:rPr>
              <a:t>needed.</a:t>
            </a:r>
            <a:endParaRPr lang="en-US" sz="2800" dirty="0">
              <a:latin typeface="Carlito"/>
              <a:cs typeface="Carlito"/>
            </a:endParaRPr>
          </a:p>
          <a:p>
            <a:pPr marL="469265" indent="-457200">
              <a:lnSpc>
                <a:spcPts val="3190"/>
              </a:lnSpc>
              <a:spcBef>
                <a:spcPts val="95"/>
              </a:spcBef>
              <a:buFont typeface="Wingdings" panose="05000000000000000000" pitchFamily="2" charset="2"/>
              <a:buChar char="Ø"/>
              <a:tabLst>
                <a:tab pos="241935" algn="l"/>
              </a:tabLst>
            </a:pPr>
            <a:r>
              <a:rPr lang="en-US" sz="2800" spc="-10" dirty="0">
                <a:latin typeface="Carlito"/>
                <a:cs typeface="Carlito"/>
              </a:rPr>
              <a:t>This </a:t>
            </a:r>
            <a:r>
              <a:rPr lang="en-US" sz="2800" spc="-15" dirty="0">
                <a:latin typeface="Carlito"/>
                <a:cs typeface="Carlito"/>
              </a:rPr>
              <a:t>motivated </a:t>
            </a:r>
            <a:r>
              <a:rPr lang="en-US" sz="2800" spc="-5" dirty="0">
                <a:latin typeface="Carlito"/>
                <a:cs typeface="Carlito"/>
              </a:rPr>
              <a:t>us </a:t>
            </a:r>
            <a:r>
              <a:rPr lang="en-US" sz="2800" spc="-20" dirty="0">
                <a:latin typeface="Carlito"/>
                <a:cs typeface="Carlito"/>
              </a:rPr>
              <a:t>to </a:t>
            </a:r>
            <a:r>
              <a:rPr lang="en-US" sz="2800" spc="-10" dirty="0">
                <a:latin typeface="Carlito"/>
                <a:cs typeface="Carlito"/>
              </a:rPr>
              <a:t>develop </a:t>
            </a:r>
            <a:r>
              <a:rPr lang="en-US" sz="2800" spc="-5" dirty="0">
                <a:latin typeface="Carlito"/>
                <a:cs typeface="Carlito"/>
              </a:rPr>
              <a:t>a </a:t>
            </a:r>
            <a:r>
              <a:rPr lang="en-US" sz="2800" spc="-15" dirty="0">
                <a:latin typeface="Carlito"/>
                <a:cs typeface="Carlito"/>
              </a:rPr>
              <a:t>secure database </a:t>
            </a:r>
            <a:r>
              <a:rPr lang="en-US" sz="2800" spc="-25" dirty="0">
                <a:latin typeface="Carlito"/>
                <a:cs typeface="Carlito"/>
              </a:rPr>
              <a:t>for </a:t>
            </a:r>
            <a:r>
              <a:rPr lang="en-US" sz="2800" spc="-5" dirty="0">
                <a:latin typeface="Carlito"/>
                <a:cs typeface="Carlito"/>
              </a:rPr>
              <a:t>the </a:t>
            </a:r>
            <a:r>
              <a:rPr lang="en-US" sz="2800" spc="-10" dirty="0">
                <a:latin typeface="Carlito"/>
                <a:cs typeface="Carlito"/>
              </a:rPr>
              <a:t>showroom named 4WHEELS MOTORSPO</a:t>
            </a:r>
            <a:r>
              <a:rPr lang="en-US" spc="-10" dirty="0">
                <a:latin typeface="Carlito"/>
                <a:cs typeface="Carlito"/>
              </a:rPr>
              <a:t>RTS.</a:t>
            </a:r>
            <a:endParaRPr lang="en-US" sz="2800" dirty="0">
              <a:latin typeface="Carlito"/>
              <a:cs typeface="Carlito"/>
            </a:endParaRPr>
          </a:p>
        </p:txBody>
      </p:sp>
    </p:spTree>
    <p:extLst>
      <p:ext uri="{BB962C8B-B14F-4D97-AF65-F5344CB8AC3E}">
        <p14:creationId xmlns:p14="http://schemas.microsoft.com/office/powerpoint/2010/main" val="223039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7ED6-ED15-4018-832D-C898AD4A1950}"/>
              </a:ext>
            </a:extLst>
          </p:cNvPr>
          <p:cNvSpPr>
            <a:spLocks noGrp="1"/>
          </p:cNvSpPr>
          <p:nvPr>
            <p:ph type="title"/>
          </p:nvPr>
        </p:nvSpPr>
        <p:spPr>
          <a:xfrm>
            <a:off x="838200" y="365125"/>
            <a:ext cx="10515600" cy="1111983"/>
          </a:xfrm>
        </p:spPr>
        <p:txBody>
          <a:bodyPr/>
          <a:lstStyle/>
          <a:p>
            <a:r>
              <a:rPr lang="en-US" b="1" u="sng" dirty="0"/>
              <a:t>Technologies  Used:</a:t>
            </a:r>
          </a:p>
        </p:txBody>
      </p:sp>
      <p:sp>
        <p:nvSpPr>
          <p:cNvPr id="3" name="Content Placeholder 2">
            <a:extLst>
              <a:ext uri="{FF2B5EF4-FFF2-40B4-BE49-F238E27FC236}">
                <a16:creationId xmlns:a16="http://schemas.microsoft.com/office/drawing/2014/main" id="{90FDFA84-9306-47C6-83DC-22DC4EA77482}"/>
              </a:ext>
            </a:extLst>
          </p:cNvPr>
          <p:cNvSpPr>
            <a:spLocks noGrp="1"/>
          </p:cNvSpPr>
          <p:nvPr>
            <p:ph idx="1"/>
          </p:nvPr>
        </p:nvSpPr>
        <p:spPr>
          <a:xfrm>
            <a:off x="838200" y="1477108"/>
            <a:ext cx="10515600" cy="5120640"/>
          </a:xfrm>
        </p:spPr>
        <p:txBody>
          <a:bodyPr>
            <a:normAutofit/>
          </a:bodyPr>
          <a:lstStyle/>
          <a:p>
            <a:pPr>
              <a:buFont typeface="Wingdings" panose="05000000000000000000" pitchFamily="2" charset="2"/>
              <a:buChar char="Ø"/>
            </a:pPr>
            <a:r>
              <a:rPr lang="en-US" dirty="0"/>
              <a:t>Front-end : HTML and CSS.</a:t>
            </a:r>
          </a:p>
          <a:p>
            <a:pPr>
              <a:buFont typeface="Wingdings" panose="05000000000000000000" pitchFamily="2" charset="2"/>
              <a:buChar char="Ø"/>
            </a:pPr>
            <a:r>
              <a:rPr lang="en-US" dirty="0"/>
              <a:t>Backend: Django.</a:t>
            </a:r>
          </a:p>
          <a:p>
            <a:pPr>
              <a:buFont typeface="Wingdings" panose="05000000000000000000" pitchFamily="2" charset="2"/>
              <a:buChar char="Ø"/>
            </a:pPr>
            <a:r>
              <a:rPr lang="en-US" dirty="0"/>
              <a:t>Database: SQLite.</a:t>
            </a:r>
          </a:p>
          <a:p>
            <a:pPr>
              <a:buFont typeface="Wingdings" panose="05000000000000000000" pitchFamily="2" charset="2"/>
              <a:buChar char="Ø"/>
            </a:pPr>
            <a:r>
              <a:rPr lang="en-US" b="1" u="sng" dirty="0"/>
              <a:t>HTML</a:t>
            </a:r>
            <a:r>
              <a:rPr lang="en-US" dirty="0"/>
              <a:t>: </a:t>
            </a:r>
            <a:r>
              <a:rPr lang="en-US" sz="2400" dirty="0"/>
              <a:t>The Hyper Text Markup Language, or HTML is the standard markup language for documents designed to be displayed in a web browser. It can be assisted by technologies such as Cascading Style Sheets (CSS) and scripting languages such as JavaScript.</a:t>
            </a:r>
          </a:p>
          <a:p>
            <a:pPr>
              <a:buFont typeface="Wingdings" panose="05000000000000000000" pitchFamily="2" charset="2"/>
              <a:buChar char="Ø"/>
            </a:pPr>
            <a:r>
              <a:rPr lang="en-US" b="1" u="sng" dirty="0"/>
              <a:t>CSS</a:t>
            </a:r>
            <a:r>
              <a:rPr lang="en-US" sz="2400" dirty="0"/>
              <a:t>: Cascading Style Sheets (CSS) is a style sheet language used for describing the presentation of a document written in a markup language such as HTML. CSS is designed to enable the separation of presentation and content, including layout, colors, and fonts etc.</a:t>
            </a:r>
          </a:p>
        </p:txBody>
      </p:sp>
    </p:spTree>
    <p:extLst>
      <p:ext uri="{BB962C8B-B14F-4D97-AF65-F5344CB8AC3E}">
        <p14:creationId xmlns:p14="http://schemas.microsoft.com/office/powerpoint/2010/main" val="211286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0951B-D973-4E8D-A11B-621172CC6722}"/>
              </a:ext>
            </a:extLst>
          </p:cNvPr>
          <p:cNvSpPr txBox="1"/>
          <p:nvPr/>
        </p:nvSpPr>
        <p:spPr>
          <a:xfrm>
            <a:off x="391886" y="391886"/>
            <a:ext cx="11321143" cy="5078313"/>
          </a:xfrm>
          <a:prstGeom prst="rect">
            <a:avLst/>
          </a:prstGeom>
          <a:noFill/>
        </p:spPr>
        <p:txBody>
          <a:bodyPr wrap="square" rtlCol="0">
            <a:spAutoFit/>
          </a:bodyPr>
          <a:lstStyle/>
          <a:p>
            <a:pPr marL="457200" indent="-457200">
              <a:buFont typeface="Wingdings" panose="05000000000000000000" pitchFamily="2" charset="2"/>
              <a:buChar char="Ø"/>
            </a:pPr>
            <a:r>
              <a:rPr lang="en-US" sz="2800" b="1" u="sng" dirty="0"/>
              <a:t>Django</a:t>
            </a:r>
            <a:r>
              <a:rPr lang="en-US" sz="2800" b="1" dirty="0"/>
              <a:t>: </a:t>
            </a:r>
            <a:r>
              <a:rPr lang="en-US" sz="2400" dirty="0"/>
              <a:t>is a Python-based free and open-source web framework that follows the model–template–views (MTV) architectural pattern</a:t>
            </a:r>
            <a:r>
              <a:rPr lang="en-US" sz="2400" b="1" dirty="0"/>
              <a:t>.</a:t>
            </a:r>
          </a:p>
          <a:p>
            <a:pPr marL="342900" indent="-342900">
              <a:buFont typeface="Arial" panose="020B0604020202020204" pitchFamily="34" charset="0"/>
              <a:buChar char="•"/>
            </a:pPr>
            <a:r>
              <a:rPr lang="en-US" sz="2400" b="1" dirty="0"/>
              <a:t> </a:t>
            </a:r>
            <a:r>
              <a:rPr lang="en-US" sz="2400" dirty="0"/>
              <a:t>Django's primary goal is to ease the creation of complex, database-driven websites. The framework emphasizes reusability and "pluggability" of components, less code, low coupling, rapid development, and the principle of don't repeat yourself.[9] Python is used throughout, even for settings, files, and data models. Django also provides an optional administrative create, read, update and delete interface that is generated dynamically through introspection and configured via admin models.</a:t>
            </a:r>
          </a:p>
          <a:p>
            <a:pPr marL="342900" indent="-342900">
              <a:buFont typeface="Wingdings" panose="05000000000000000000" pitchFamily="2" charset="2"/>
              <a:buChar char="Ø"/>
            </a:pPr>
            <a:r>
              <a:rPr lang="en-US" sz="2800" b="1" u="sng" dirty="0"/>
              <a:t>SQLite</a:t>
            </a:r>
            <a:r>
              <a:rPr lang="en-US" sz="2800" b="1" dirty="0"/>
              <a:t>: </a:t>
            </a:r>
            <a:r>
              <a:rPr lang="en-US" sz="2400" dirty="0"/>
              <a:t>is a relational database management system (RDBMS) contained in a C library. In contrast to many other database management systems, SQLite is not a client–server database engine. Rather, it is embedded into the end program.</a:t>
            </a:r>
          </a:p>
          <a:p>
            <a:pPr marL="342900" indent="-342900">
              <a:buFont typeface="Arial" panose="020B0604020202020204" pitchFamily="34" charset="0"/>
              <a:buChar char="•"/>
            </a:pPr>
            <a:r>
              <a:rPr lang="en-US" sz="2400" dirty="0"/>
              <a:t>SQLite generally follows PostgreSQL syntax but does not enforce type checking. This means that one can, for example, insert a string into a column defined as an integer</a:t>
            </a:r>
            <a:r>
              <a:rPr lang="en-US" sz="2400" b="1" dirty="0"/>
              <a:t>.</a:t>
            </a:r>
            <a:endParaRPr lang="en-US" sz="2800" b="1" dirty="0"/>
          </a:p>
        </p:txBody>
      </p:sp>
    </p:spTree>
    <p:extLst>
      <p:ext uri="{BB962C8B-B14F-4D97-AF65-F5344CB8AC3E}">
        <p14:creationId xmlns:p14="http://schemas.microsoft.com/office/powerpoint/2010/main" val="444782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2047</Words>
  <Application>Microsoft Office PowerPoint</Application>
  <PresentationFormat>Widescreen</PresentationFormat>
  <Paragraphs>168</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Bahnschrift SemiBold</vt:lpstr>
      <vt:lpstr>Calibri</vt:lpstr>
      <vt:lpstr>Calibri Light</vt:lpstr>
      <vt:lpstr>Carlito</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Introduction:</vt:lpstr>
      <vt:lpstr>Technologies  Used:</vt:lpstr>
      <vt:lpstr>PowerPoint Presentation</vt:lpstr>
      <vt:lpstr>Functionalities: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917829801377</dc:creator>
  <cp:lastModifiedBy>917829801377</cp:lastModifiedBy>
  <cp:revision>43</cp:revision>
  <dcterms:created xsi:type="dcterms:W3CDTF">2022-01-29T08:18:39Z</dcterms:created>
  <dcterms:modified xsi:type="dcterms:W3CDTF">2022-01-31T04:52:51Z</dcterms:modified>
</cp:coreProperties>
</file>